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3" r:id="rId104"/>
    <p:sldId id="354" r:id="rId105"/>
    <p:sldId id="355" r:id="rId106"/>
    <p:sldId id="356" r:id="rId107"/>
    <p:sldId id="357" r:id="rId108"/>
    <p:sldId id="358" r:id="rId109"/>
  </p:sldIdLst>
  <p:sldSz cy="5143500" cx="9144000"/>
  <p:notesSz cx="6858000" cy="9144000"/>
  <p:embeddedFontLst>
    <p:embeddedFont>
      <p:font typeface="Raleway"/>
      <p:regular r:id="rId110"/>
      <p:bold r:id="rId111"/>
      <p:italic r:id="rId112"/>
      <p:boldItalic r:id="rId113"/>
    </p:embeddedFont>
    <p:embeddedFont>
      <p:font typeface="Lato"/>
      <p:regular r:id="rId114"/>
      <p:bold r:id="rId115"/>
      <p:italic r:id="rId116"/>
      <p:boldItalic r:id="rId1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913B708-0854-4274-880E-1CA3D7090442}">
  <a:tblStyle styleId="{E913B708-0854-4274-880E-1CA3D709044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slide" Target="slides/slide101.xml"/><Relationship Id="rId106" Type="http://schemas.openxmlformats.org/officeDocument/2006/relationships/slide" Target="slides/slide100.xml"/><Relationship Id="rId105" Type="http://schemas.openxmlformats.org/officeDocument/2006/relationships/slide" Target="slides/slide99.xml"/><Relationship Id="rId104" Type="http://schemas.openxmlformats.org/officeDocument/2006/relationships/slide" Target="slides/slide98.xml"/><Relationship Id="rId109" Type="http://schemas.openxmlformats.org/officeDocument/2006/relationships/slide" Target="slides/slide103.xml"/><Relationship Id="rId108" Type="http://schemas.openxmlformats.org/officeDocument/2006/relationships/slide" Target="slides/slide102.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slide" Target="slides/slide97.xml"/><Relationship Id="rId102" Type="http://schemas.openxmlformats.org/officeDocument/2006/relationships/slide" Target="slides/slide96.xml"/><Relationship Id="rId101" Type="http://schemas.openxmlformats.org/officeDocument/2006/relationships/slide" Target="slides/slide95.xml"/><Relationship Id="rId100" Type="http://schemas.openxmlformats.org/officeDocument/2006/relationships/slide" Target="slides/slide94.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11" Type="http://schemas.openxmlformats.org/officeDocument/2006/relationships/slide" Target="slides/slide5.xml"/><Relationship Id="rId99" Type="http://schemas.openxmlformats.org/officeDocument/2006/relationships/slide" Target="slides/slide93.xml"/><Relationship Id="rId10" Type="http://schemas.openxmlformats.org/officeDocument/2006/relationships/slide" Target="slides/slide4.xml"/><Relationship Id="rId98" Type="http://schemas.openxmlformats.org/officeDocument/2006/relationships/slide" Target="slides/slide92.xml"/><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17" Type="http://schemas.openxmlformats.org/officeDocument/2006/relationships/font" Target="fonts/Lato-boldItalic.fntdata"/><Relationship Id="rId116" Type="http://schemas.openxmlformats.org/officeDocument/2006/relationships/font" Target="fonts/Lato-italic.fntdata"/><Relationship Id="rId115" Type="http://schemas.openxmlformats.org/officeDocument/2006/relationships/font" Target="fonts/Lato-bold.fntdata"/><Relationship Id="rId15" Type="http://schemas.openxmlformats.org/officeDocument/2006/relationships/slide" Target="slides/slide9.xml"/><Relationship Id="rId110" Type="http://schemas.openxmlformats.org/officeDocument/2006/relationships/font" Target="fonts/Raleway-regular.fntdata"/><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14" Type="http://schemas.openxmlformats.org/officeDocument/2006/relationships/font" Target="fonts/Lato-regular.fntdata"/><Relationship Id="rId18" Type="http://schemas.openxmlformats.org/officeDocument/2006/relationships/slide" Target="slides/slide12.xml"/><Relationship Id="rId113" Type="http://schemas.openxmlformats.org/officeDocument/2006/relationships/font" Target="fonts/Raleway-boldItalic.fntdata"/><Relationship Id="rId112" Type="http://schemas.openxmlformats.org/officeDocument/2006/relationships/font" Target="fonts/Raleway-italic.fntdata"/><Relationship Id="rId111" Type="http://schemas.openxmlformats.org/officeDocument/2006/relationships/font" Target="fonts/Raleway-bold.fntdata"/><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3schools.com/css/tryit.asp?filename=trycss_background-image_gradient1" TargetMode="External"/><Relationship Id="rId3" Type="http://schemas.openxmlformats.org/officeDocument/2006/relationships/hyperlink" Target="https://www.w3schools.com/css/tryit.asp?filename=trycss_background-image_gradient2"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3schools.com/css/tryit.asp?filename=trycss_background-image_attachment"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fonts.googleapis.com/css?family=Audiowide%7CSofia%7CTrirong" TargetMode="Externa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fonts.googleapis.com/icon?family=Material+Icons" TargetMode="Externa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3schools.com/css/css_positioning.asp" TargetMode="Externa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3schools.com/css/tryit.asp?filename=trycss_layout_clear" TargetMode="External"/><Relationship Id="rId3" Type="http://schemas.openxmlformats.org/officeDocument/2006/relationships/hyperlink" Target="https://www.w3schools.com/css/tryit.asp?filename=trycss_layout_clearfix2" TargetMode="Externa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3schools.com/css/tryit.asp?filename=trycss_float_boxes_flex" TargetMode="Externa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3schools.com/css/tryit.asp?filename=trycss_navbar_horizontal_responsive" TargetMode="Externa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3schools.com/css/css_dropdowns.asp" TargetMode="Externa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ff1fa1b744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ff1fa1b744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 name="Shape 799"/>
        <p:cNvGrpSpPr/>
        <p:nvPr/>
      </p:nvGrpSpPr>
      <p:grpSpPr>
        <a:xfrm>
          <a:off x="0" y="0"/>
          <a:ext cx="0" cy="0"/>
          <a:chOff x="0" y="0"/>
          <a:chExt cx="0" cy="0"/>
        </a:xfrm>
      </p:grpSpPr>
      <p:sp>
        <p:nvSpPr>
          <p:cNvPr id="800" name="Google Shape;800;g1597a971ce0_0_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1" name="Google Shape;801;g1597a971ce0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 name="Shape 806"/>
        <p:cNvGrpSpPr/>
        <p:nvPr/>
      </p:nvGrpSpPr>
      <p:grpSpPr>
        <a:xfrm>
          <a:off x="0" y="0"/>
          <a:ext cx="0" cy="0"/>
          <a:chOff x="0" y="0"/>
          <a:chExt cx="0" cy="0"/>
        </a:xfrm>
      </p:grpSpPr>
      <p:sp>
        <p:nvSpPr>
          <p:cNvPr id="807" name="Google Shape;807;g1597a971ce0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 name="Google Shape;808;g1597a971ce0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1597a971ce0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1597a971ce0_0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1597a971ce0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1597a971ce0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ff1fa1b744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ff1fa1b744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Ao usar a propriedade opacity para adicionar transparência ao plano de fundo de um elemento, todos os seus elementos filho herdam a mesma transparência. Isso pode dificultar a leitura do texto dentro de um elemento totalmente transparente.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ff1fa1b744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ff1fa1b744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ff1fa1b744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ff1fa1b744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Ao usar uma imagem de fundo, use uma imagem que não perturbe o texto.</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ff1fa1b744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ff1fa1b744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1 - </a:t>
            </a:r>
            <a:r>
              <a:rPr lang="pt-BR" u="sng">
                <a:solidFill>
                  <a:schemeClr val="hlink"/>
                </a:solidFill>
                <a:hlinkClick r:id="rId2"/>
              </a:rPr>
              <a:t>https://www.w3schools.com/css/tryit.asp?filename=trycss_background-image_gradient1</a:t>
            </a:r>
            <a:endParaRPr/>
          </a:p>
          <a:p>
            <a:pPr indent="0" lvl="0" marL="0" rtl="0" algn="l">
              <a:spcBef>
                <a:spcPts val="0"/>
              </a:spcBef>
              <a:spcAft>
                <a:spcPts val="0"/>
              </a:spcAft>
              <a:buNone/>
            </a:pPr>
            <a:r>
              <a:rPr lang="pt-BR"/>
              <a:t>2 - </a:t>
            </a:r>
            <a:r>
              <a:rPr lang="pt-BR" u="sng">
                <a:solidFill>
                  <a:schemeClr val="hlink"/>
                </a:solidFill>
                <a:hlinkClick r:id="rId3"/>
              </a:rPr>
              <a:t>https://www.w3schools.com/css/tryit.asp?filename=trycss_background-image_gradient2</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ff1fa1b744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ff1fa1b744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ff1fa1b744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ff1fa1b744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ff1fa1b744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ff1fa1b744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u="sng">
                <a:solidFill>
                  <a:schemeClr val="hlink"/>
                </a:solidFill>
                <a:hlinkClick r:id="rId2"/>
              </a:rPr>
              <a:t>https://www.w3schools.com/css/tryit.asp?filename=trycss_background-image_attachment</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ff1fa1b744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ff1fa1b744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pt-BR"/>
              <a:t>Ao usar a propriedade abreviada, a ordem dos valores da propriedade é:</a:t>
            </a:r>
            <a:endParaRPr/>
          </a:p>
          <a:p>
            <a:pPr indent="0" lvl="0" marL="0" rtl="0" algn="l">
              <a:spcBef>
                <a:spcPts val="0"/>
              </a:spcBef>
              <a:spcAft>
                <a:spcPts val="0"/>
              </a:spcAft>
              <a:buClr>
                <a:schemeClr val="dk1"/>
              </a:buClr>
              <a:buSzPts val="1100"/>
              <a:buFont typeface="Arial"/>
              <a:buNone/>
            </a:pPr>
            <a:r>
              <a:t/>
            </a:r>
            <a:endParaRPr/>
          </a:p>
          <a:p>
            <a:pPr indent="-298450" lvl="0" marL="457200" rtl="0" algn="l">
              <a:spcBef>
                <a:spcPts val="0"/>
              </a:spcBef>
              <a:spcAft>
                <a:spcPts val="0"/>
              </a:spcAft>
              <a:buSzPts val="1100"/>
              <a:buAutoNum type="arabicPeriod"/>
            </a:pPr>
            <a:r>
              <a:rPr lang="pt-BR"/>
              <a:t>background-color</a:t>
            </a:r>
            <a:endParaRPr/>
          </a:p>
          <a:p>
            <a:pPr indent="-298450" lvl="0" marL="457200" rtl="0" algn="l">
              <a:spcBef>
                <a:spcPts val="0"/>
              </a:spcBef>
              <a:spcAft>
                <a:spcPts val="0"/>
              </a:spcAft>
              <a:buSzPts val="1100"/>
              <a:buAutoNum type="arabicPeriod"/>
            </a:pPr>
            <a:r>
              <a:rPr lang="pt-BR"/>
              <a:t>background-image</a:t>
            </a:r>
            <a:endParaRPr/>
          </a:p>
          <a:p>
            <a:pPr indent="-298450" lvl="0" marL="457200" rtl="0" algn="l">
              <a:spcBef>
                <a:spcPts val="0"/>
              </a:spcBef>
              <a:spcAft>
                <a:spcPts val="0"/>
              </a:spcAft>
              <a:buSzPts val="1100"/>
              <a:buAutoNum type="arabicPeriod"/>
            </a:pPr>
            <a:r>
              <a:rPr lang="pt-BR"/>
              <a:t>background-repeat</a:t>
            </a:r>
            <a:endParaRPr/>
          </a:p>
          <a:p>
            <a:pPr indent="-298450" lvl="0" marL="457200" rtl="0" algn="l">
              <a:spcBef>
                <a:spcPts val="0"/>
              </a:spcBef>
              <a:spcAft>
                <a:spcPts val="0"/>
              </a:spcAft>
              <a:buSzPts val="1100"/>
              <a:buAutoNum type="arabicPeriod"/>
            </a:pPr>
            <a:r>
              <a:rPr lang="pt-BR"/>
              <a:t>background-attachment</a:t>
            </a:r>
            <a:endParaRPr/>
          </a:p>
          <a:p>
            <a:pPr indent="-298450" lvl="0" marL="457200" rtl="0" algn="l">
              <a:spcBef>
                <a:spcPts val="0"/>
              </a:spcBef>
              <a:spcAft>
                <a:spcPts val="0"/>
              </a:spcAft>
              <a:buSzPts val="1100"/>
              <a:buAutoNum type="arabicPeriod"/>
            </a:pPr>
            <a:r>
              <a:rPr lang="pt-BR"/>
              <a:t>background-position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pt-BR"/>
              <a:t>Não importa se um dos valores da propriedade está faltando, desde que os outros estejam nesta ordem. Observe que não usamos a propriedade background-attachment nos exemplos acima, pois ela não possui um valor.</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58cba7868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58cba7868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ff1fa1b744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ff1fa1b744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58cba7868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58cba7868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58cba7868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58cba7868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Pixels (px) são normalmente a unidade absoluta mais popular para telas. Centímetros, milímetros e polegadas são mais comuns para impressão e você pode nem saber que eram opções!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58cba7868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58cba7868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Como regra geral, as unidades relativas podem ser usadas como padrão para sites responsivos. Isso pode ajudar a evitar a necessidade de atualizar estilos para diferentes tamanhos de tela.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58cba78682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58cba78682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58cba7868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58cba7868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58cba7868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58cba7868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58cba78682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58cba78682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58cba78682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58cba78682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58cba7868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58cba7868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pt-BR"/>
              <a:t>Conteúdo (content) - O conteúdo da caixa, onde o texto e as imagens aparecem</a:t>
            </a:r>
            <a:endParaRPr/>
          </a:p>
          <a:p>
            <a:pPr indent="-298450" lvl="0" marL="457200" rtl="0" algn="l">
              <a:spcBef>
                <a:spcPts val="0"/>
              </a:spcBef>
              <a:spcAft>
                <a:spcPts val="0"/>
              </a:spcAft>
              <a:buSzPts val="1100"/>
              <a:buChar char="●"/>
            </a:pPr>
            <a:r>
              <a:rPr lang="pt-BR"/>
              <a:t>Preenchimento (padding) - Limpa uma área ao redor do conteúdo. É transparente</a:t>
            </a:r>
            <a:endParaRPr/>
          </a:p>
          <a:p>
            <a:pPr indent="-298450" lvl="0" marL="457200" rtl="0" algn="l">
              <a:spcBef>
                <a:spcPts val="0"/>
              </a:spcBef>
              <a:spcAft>
                <a:spcPts val="0"/>
              </a:spcAft>
              <a:buSzPts val="1100"/>
              <a:buChar char="●"/>
            </a:pPr>
            <a:r>
              <a:rPr lang="pt-BR"/>
              <a:t>Borda (border) - Uma borda que contorna o preenchimento e o conteúdo</a:t>
            </a:r>
            <a:endParaRPr/>
          </a:p>
          <a:p>
            <a:pPr indent="-298450" lvl="0" marL="457200" rtl="0" algn="l">
              <a:spcBef>
                <a:spcPts val="0"/>
              </a:spcBef>
              <a:spcAft>
                <a:spcPts val="0"/>
              </a:spcAft>
              <a:buSzPts val="1100"/>
              <a:buChar char="●"/>
            </a:pPr>
            <a:r>
              <a:rPr lang="pt-BR"/>
              <a:t>Margem (margin) - Limpa uma área fora da fronteira. A margem é transparente</a:t>
            </a:r>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58cba78682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58cba78682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ff1fa1b744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ff1fa1b744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58cba78682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58cba78682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LARGURA TOTAL</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597a971ce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597a971ce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content-box - Padrão. As propriedades de largura e altura (e propriedades mín/máx) incluem apenas o conteúdo. Borda e preenchimento não estão incluídos</a:t>
            </a:r>
            <a:endParaRPr/>
          </a:p>
          <a:p>
            <a:pPr indent="0" lvl="0" marL="0" rtl="0" algn="l">
              <a:spcBef>
                <a:spcPts val="0"/>
              </a:spcBef>
              <a:spcAft>
                <a:spcPts val="0"/>
              </a:spcAft>
              <a:buNone/>
            </a:pPr>
            <a:r>
              <a:rPr lang="pt-BR"/>
              <a:t>border-box - As propriedades de largura e altura (e propriedades min/max) incluem conteúdo, preenchimento e borda</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58cba78682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58cba78682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58cba78682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58cba78682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58cba78682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58cba78682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Se, por algum motivo, você usar a propriedade width e a propriedade max-width no mesmo elemento, e o valor da propriedade width for maior que a propriedade max-width; a propriedade max-width será usada (e a propriedade width será ignorada).</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58cba78682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58cba78682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O contorno difere das bordas! Ao contrário da borda, o contorno é desenhado fora da borda do elemento e pode sobrepor outro conteúdo. Além disso, o contorno NÃO faz parte das dimensões do elemento; a largura e a altura totais do elemento não são afetadas pela largura do contorno.</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58cba78682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58cba78682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58cba78682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58cba78682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58cba78682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158cba78682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Em telas de computador, fontes sem serifa são consideradas mais fáceis de ler do que fontes com serifa.</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58cba78682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58cba78682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ff1fa1b744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ff1fa1b744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pt-BR"/>
              <a:t>Não adicione um espaço entre o valor da propriedade e a unidade:</a:t>
            </a:r>
            <a:endParaRPr/>
          </a:p>
          <a:p>
            <a:pPr indent="0" lvl="0" marL="0" rtl="0" algn="l">
              <a:spcBef>
                <a:spcPts val="0"/>
              </a:spcBef>
              <a:spcAft>
                <a:spcPts val="0"/>
              </a:spcAft>
              <a:buClr>
                <a:schemeClr val="dk1"/>
              </a:buClr>
              <a:buSzPts val="1100"/>
              <a:buFont typeface="Arial"/>
              <a:buNone/>
            </a:pPr>
            <a:r>
              <a:rPr lang="pt-BR"/>
              <a:t>Incorreto (espaço): </a:t>
            </a:r>
            <a:r>
              <a:rPr lang="pt-BR"/>
              <a:t>margin-left:</a:t>
            </a:r>
            <a:r>
              <a:rPr lang="pt-BR"/>
              <a:t> 20 px;</a:t>
            </a:r>
            <a:endParaRPr/>
          </a:p>
          <a:p>
            <a:pPr indent="0" lvl="0" marL="0" rtl="0" algn="l">
              <a:spcBef>
                <a:spcPts val="0"/>
              </a:spcBef>
              <a:spcAft>
                <a:spcPts val="0"/>
              </a:spcAft>
              <a:buClr>
                <a:schemeClr val="dk1"/>
              </a:buClr>
              <a:buSzPts val="1100"/>
              <a:buFont typeface="Arial"/>
              <a:buNone/>
            </a:pPr>
            <a:r>
              <a:rPr lang="pt-BR"/>
              <a:t>Correto (sem espaço): </a:t>
            </a:r>
            <a:r>
              <a:rPr lang="pt-BR">
                <a:solidFill>
                  <a:schemeClr val="dk1"/>
                </a:solidFill>
              </a:rPr>
              <a:t>margin-left:</a:t>
            </a:r>
            <a:r>
              <a:rPr lang="pt-BR"/>
              <a:t> 20px;</a:t>
            </a:r>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58cba78682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158cba78682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58cba78682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58cba78682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58cba78682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58cba78682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58cba78682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58cba78682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link</a:t>
            </a:r>
            <a:r>
              <a:rPr lang="pt-BR" sz="1150">
                <a:solidFill>
                  <a:srgbClr val="FF0000"/>
                </a:solidFill>
                <a:latin typeface="Courier New"/>
                <a:ea typeface="Courier New"/>
                <a:cs typeface="Courier New"/>
                <a:sym typeface="Courier New"/>
              </a:rPr>
              <a:t> rel</a:t>
            </a:r>
            <a:r>
              <a:rPr lang="pt-BR" sz="1150">
                <a:solidFill>
                  <a:srgbClr val="0000CD"/>
                </a:solidFill>
                <a:latin typeface="Courier New"/>
                <a:ea typeface="Courier New"/>
                <a:cs typeface="Courier New"/>
                <a:sym typeface="Courier New"/>
              </a:rPr>
              <a:t>="stylesheet"</a:t>
            </a:r>
            <a:r>
              <a:rPr lang="pt-BR" sz="1150">
                <a:solidFill>
                  <a:srgbClr val="FF0000"/>
                </a:solidFill>
                <a:latin typeface="Courier New"/>
                <a:ea typeface="Courier New"/>
                <a:cs typeface="Courier New"/>
                <a:sym typeface="Courier New"/>
              </a:rPr>
              <a:t> href</a:t>
            </a:r>
            <a:r>
              <a:rPr lang="pt-BR" sz="1150">
                <a:solidFill>
                  <a:srgbClr val="0000CD"/>
                </a:solidFill>
                <a:latin typeface="Courier New"/>
                <a:ea typeface="Courier New"/>
                <a:cs typeface="Courier New"/>
                <a:sym typeface="Courier New"/>
              </a:rPr>
              <a:t>="</a:t>
            </a:r>
            <a:r>
              <a:rPr lang="pt-BR" sz="1150" u="sng">
                <a:solidFill>
                  <a:schemeClr val="hlink"/>
                </a:solidFill>
                <a:latin typeface="Courier New"/>
                <a:ea typeface="Courier New"/>
                <a:cs typeface="Courier New"/>
                <a:sym typeface="Courier New"/>
                <a:hlinkClick r:id="rId2"/>
              </a:rPr>
              <a:t>https://fonts.googleapis.com/css?family=Audiowide|Sofia|Trirong</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l">
              <a:spcBef>
                <a:spcPts val="0"/>
              </a:spcBef>
              <a:spcAft>
                <a:spcPts val="0"/>
              </a:spcAft>
              <a:buNone/>
            </a:pPr>
            <a:r>
              <a:t/>
            </a:r>
            <a:endParaRPr sz="1150">
              <a:solidFill>
                <a:srgbClr val="0000CD"/>
              </a:solidFill>
              <a:latin typeface="Courier New"/>
              <a:ea typeface="Courier New"/>
              <a:cs typeface="Courier New"/>
              <a:sym typeface="Courier New"/>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58cba78682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58cba78682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158cba78682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158cba78682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link</a:t>
            </a:r>
            <a:r>
              <a:rPr lang="pt-BR" sz="1150">
                <a:solidFill>
                  <a:srgbClr val="FF0000"/>
                </a:solidFill>
                <a:latin typeface="Courier New"/>
                <a:ea typeface="Courier New"/>
                <a:cs typeface="Courier New"/>
                <a:sym typeface="Courier New"/>
              </a:rPr>
              <a:t> rel</a:t>
            </a:r>
            <a:r>
              <a:rPr lang="pt-BR" sz="1150">
                <a:solidFill>
                  <a:srgbClr val="0000CD"/>
                </a:solidFill>
                <a:latin typeface="Courier New"/>
                <a:ea typeface="Courier New"/>
                <a:cs typeface="Courier New"/>
                <a:sym typeface="Courier New"/>
              </a:rPr>
              <a:t>="stylesheet"</a:t>
            </a:r>
            <a:r>
              <a:rPr lang="pt-BR" sz="1150">
                <a:solidFill>
                  <a:srgbClr val="FF0000"/>
                </a:solidFill>
                <a:latin typeface="Courier New"/>
                <a:ea typeface="Courier New"/>
                <a:cs typeface="Courier New"/>
                <a:sym typeface="Courier New"/>
              </a:rPr>
              <a:t> href</a:t>
            </a:r>
            <a:r>
              <a:rPr lang="pt-BR" sz="1150">
                <a:solidFill>
                  <a:srgbClr val="0000CD"/>
                </a:solidFill>
                <a:latin typeface="Courier New"/>
                <a:ea typeface="Courier New"/>
                <a:cs typeface="Courier New"/>
                <a:sym typeface="Courier New"/>
              </a:rPr>
              <a:t>="https://fonts.googleapis.com/css?family=Sofia&amp;effect=neon|outline|emboss|shadow-multiple"&gt;</a:t>
            </a:r>
            <a:endParaRPr sz="1150">
              <a:solidFill>
                <a:srgbClr val="0000CD"/>
              </a:solidFill>
              <a:latin typeface="Courier New"/>
              <a:ea typeface="Courier New"/>
              <a:cs typeface="Courier New"/>
              <a:sym typeface="Courier New"/>
            </a:endParaRPr>
          </a:p>
          <a:p>
            <a:pPr indent="0" lvl="0" marL="0" rtl="0" algn="l">
              <a:spcBef>
                <a:spcPts val="0"/>
              </a:spcBef>
              <a:spcAft>
                <a:spcPts val="0"/>
              </a:spcAft>
              <a:buNone/>
            </a:pPr>
            <a:r>
              <a:rPr lang="pt-BR" sz="1150">
                <a:solidFill>
                  <a:srgbClr val="0000CD"/>
                </a:solidFill>
                <a:highlight>
                  <a:srgbClr val="FFFFFF"/>
                </a:highlight>
                <a:latin typeface="Courier New"/>
                <a:ea typeface="Courier New"/>
                <a:cs typeface="Courier New"/>
                <a:sym typeface="Courier New"/>
              </a:rPr>
              <a:t>outline</a:t>
            </a:r>
            <a:endParaRPr sz="1150">
              <a:solidFill>
                <a:srgbClr val="0000CD"/>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pt-BR" sz="1150">
                <a:solidFill>
                  <a:srgbClr val="0000CD"/>
                </a:solidFill>
                <a:highlight>
                  <a:srgbClr val="FFFFFF"/>
                </a:highlight>
                <a:latin typeface="Courier New"/>
                <a:ea typeface="Courier New"/>
                <a:cs typeface="Courier New"/>
                <a:sym typeface="Courier New"/>
              </a:rPr>
              <a:t>emboss</a:t>
            </a:r>
            <a:endParaRPr sz="1150">
              <a:solidFill>
                <a:srgbClr val="0000CD"/>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pt-BR" sz="1150">
                <a:solidFill>
                  <a:srgbClr val="0000CD"/>
                </a:solidFill>
                <a:highlight>
                  <a:srgbClr val="FFFFFF"/>
                </a:highlight>
                <a:latin typeface="Courier New"/>
                <a:ea typeface="Courier New"/>
                <a:cs typeface="Courier New"/>
                <a:sym typeface="Courier New"/>
              </a:rPr>
              <a:t>neon</a:t>
            </a:r>
            <a:endParaRPr sz="1150">
              <a:solidFill>
                <a:srgbClr val="0000CD"/>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pt-BR" sz="1150">
                <a:solidFill>
                  <a:srgbClr val="0000CD"/>
                </a:solidFill>
                <a:highlight>
                  <a:srgbClr val="FFFFFF"/>
                </a:highlight>
                <a:latin typeface="Courier New"/>
                <a:ea typeface="Courier New"/>
                <a:cs typeface="Courier New"/>
                <a:sym typeface="Courier New"/>
              </a:rPr>
              <a:t>shadow-multiple</a:t>
            </a:r>
            <a:endParaRPr sz="1150">
              <a:solidFill>
                <a:srgbClr val="0000CD"/>
              </a:solidFill>
              <a:highlight>
                <a:srgbClr val="FFFFFF"/>
              </a:highlight>
              <a:latin typeface="Courier New"/>
              <a:ea typeface="Courier New"/>
              <a:cs typeface="Courier New"/>
              <a:sym typeface="Courier New"/>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58cba78682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58cba78682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58cba78682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158cba78682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script</a:t>
            </a:r>
            <a:r>
              <a:rPr lang="pt-BR" sz="1150">
                <a:solidFill>
                  <a:srgbClr val="FF0000"/>
                </a:solidFill>
                <a:latin typeface="Courier New"/>
                <a:ea typeface="Courier New"/>
                <a:cs typeface="Courier New"/>
                <a:sym typeface="Courier New"/>
              </a:rPr>
              <a:t> src</a:t>
            </a:r>
            <a:r>
              <a:rPr lang="pt-BR" sz="1150">
                <a:solidFill>
                  <a:srgbClr val="0000CD"/>
                </a:solidFill>
                <a:latin typeface="Courier New"/>
                <a:ea typeface="Courier New"/>
                <a:cs typeface="Courier New"/>
                <a:sym typeface="Courier New"/>
              </a:rPr>
              <a:t>="https://kit.fontawesome.com/a076d05399.js"</a:t>
            </a:r>
            <a:r>
              <a:rPr lang="pt-BR" sz="1150">
                <a:solidFill>
                  <a:srgbClr val="FF0000"/>
                </a:solidFill>
                <a:latin typeface="Courier New"/>
                <a:ea typeface="Courier New"/>
                <a:cs typeface="Courier New"/>
                <a:sym typeface="Courier New"/>
              </a:rPr>
              <a:t> crossorigin</a:t>
            </a:r>
            <a:r>
              <a:rPr lang="pt-BR" sz="1150">
                <a:solidFill>
                  <a:srgbClr val="0000CD"/>
                </a:solidFill>
                <a:latin typeface="Courier New"/>
                <a:ea typeface="Courier New"/>
                <a:cs typeface="Courier New"/>
                <a:sym typeface="Courier New"/>
              </a:rPr>
              <a:t>="anonymous"&gt;&lt;</a:t>
            </a:r>
            <a:r>
              <a:rPr lang="pt-BR" sz="1150">
                <a:solidFill>
                  <a:srgbClr val="A52A2A"/>
                </a:solidFill>
                <a:latin typeface="Courier New"/>
                <a:ea typeface="Courier New"/>
                <a:cs typeface="Courier New"/>
                <a:sym typeface="Courier New"/>
              </a:rPr>
              <a:t>/script</a:t>
            </a:r>
            <a:r>
              <a:rPr lang="pt-BR" sz="1150">
                <a:solidFill>
                  <a:srgbClr val="0000CD"/>
                </a:solidFill>
                <a:latin typeface="Courier New"/>
                <a:ea typeface="Courier New"/>
                <a:cs typeface="Courier New"/>
                <a:sym typeface="Courier New"/>
              </a:rPr>
              <a:t>&gt;</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58cba78682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58cba78682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1150">
                <a:solidFill>
                  <a:srgbClr val="0000CD"/>
                </a:solidFill>
                <a:highlight>
                  <a:srgbClr val="FFFFFF"/>
                </a:highlight>
                <a:latin typeface="Courier New"/>
                <a:ea typeface="Courier New"/>
                <a:cs typeface="Courier New"/>
                <a:sym typeface="Courier New"/>
              </a:rPr>
              <a:t>&lt;</a:t>
            </a:r>
            <a:r>
              <a:rPr lang="pt-BR" sz="1150">
                <a:solidFill>
                  <a:srgbClr val="A52A2A"/>
                </a:solidFill>
                <a:highlight>
                  <a:srgbClr val="FFFFFF"/>
                </a:highlight>
                <a:latin typeface="Courier New"/>
                <a:ea typeface="Courier New"/>
                <a:cs typeface="Courier New"/>
                <a:sym typeface="Courier New"/>
              </a:rPr>
              <a:t>link</a:t>
            </a:r>
            <a:r>
              <a:rPr lang="pt-BR" sz="1150">
                <a:solidFill>
                  <a:srgbClr val="FF0000"/>
                </a:solidFill>
                <a:highlight>
                  <a:srgbClr val="FFFFFF"/>
                </a:highlight>
                <a:latin typeface="Courier New"/>
                <a:ea typeface="Courier New"/>
                <a:cs typeface="Courier New"/>
                <a:sym typeface="Courier New"/>
              </a:rPr>
              <a:t> rel</a:t>
            </a:r>
            <a:r>
              <a:rPr lang="pt-BR" sz="1150">
                <a:solidFill>
                  <a:srgbClr val="0000CD"/>
                </a:solidFill>
                <a:highlight>
                  <a:srgbClr val="FFFFFF"/>
                </a:highlight>
                <a:latin typeface="Courier New"/>
                <a:ea typeface="Courier New"/>
                <a:cs typeface="Courier New"/>
                <a:sym typeface="Courier New"/>
              </a:rPr>
              <a:t>="stylesheet"</a:t>
            </a:r>
            <a:r>
              <a:rPr lang="pt-BR" sz="1150">
                <a:solidFill>
                  <a:srgbClr val="FF0000"/>
                </a:solidFill>
                <a:highlight>
                  <a:srgbClr val="FFFFFF"/>
                </a:highlight>
                <a:latin typeface="Courier New"/>
                <a:ea typeface="Courier New"/>
                <a:cs typeface="Courier New"/>
                <a:sym typeface="Courier New"/>
              </a:rPr>
              <a:t> href</a:t>
            </a:r>
            <a:r>
              <a:rPr lang="pt-BR" sz="1150">
                <a:solidFill>
                  <a:srgbClr val="0000CD"/>
                </a:solidFill>
                <a:highlight>
                  <a:srgbClr val="FFFFFF"/>
                </a:highlight>
                <a:latin typeface="Courier New"/>
                <a:ea typeface="Courier New"/>
                <a:cs typeface="Courier New"/>
                <a:sym typeface="Courier New"/>
              </a:rPr>
              <a:t>="</a:t>
            </a:r>
            <a:r>
              <a:rPr lang="pt-BR" sz="1150" u="sng">
                <a:solidFill>
                  <a:schemeClr val="hlink"/>
                </a:solidFill>
                <a:highlight>
                  <a:srgbClr val="FFFFFF"/>
                </a:highlight>
                <a:latin typeface="Courier New"/>
                <a:ea typeface="Courier New"/>
                <a:cs typeface="Courier New"/>
                <a:sym typeface="Courier New"/>
                <a:hlinkClick r:id="rId2"/>
              </a:rPr>
              <a:t>https://fonts.googleapis.com/icon?family=Material+Icons</a:t>
            </a:r>
            <a:r>
              <a:rPr lang="pt-BR" sz="1150">
                <a:solidFill>
                  <a:srgbClr val="0000CD"/>
                </a:solidFill>
                <a:highlight>
                  <a:srgbClr val="FFFFFF"/>
                </a:highlight>
                <a:latin typeface="Courier New"/>
                <a:ea typeface="Courier New"/>
                <a:cs typeface="Courier New"/>
                <a:sym typeface="Courier New"/>
              </a:rPr>
              <a:t>"&gt;</a:t>
            </a:r>
            <a:endParaRPr sz="1150">
              <a:solidFill>
                <a:srgbClr val="0000CD"/>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150">
              <a:solidFill>
                <a:srgbClr val="0000CD"/>
              </a:solidFill>
              <a:highlight>
                <a:srgbClr val="FFFFFF"/>
              </a:highlight>
              <a:latin typeface="Courier New"/>
              <a:ea typeface="Courier New"/>
              <a:cs typeface="Courier New"/>
              <a:sym typeface="Courier New"/>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58cba78682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58cba78682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ff1fa1b744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ff1fa1b744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158cba78682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158cba78682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158cba78682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158cba78682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elementos inline </a:t>
            </a:r>
            <a:r>
              <a:rPr lang="pt-BR"/>
              <a:t>não</a:t>
            </a:r>
            <a:r>
              <a:rPr lang="pt-BR"/>
              <a:t> permitem elementos em bloco dentro deles</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58cba78682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158cba78682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58cba78682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158cba78682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Nota: A propriedade overflow só funciona para elementos de bloco com uma altura especificada.</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158cba78682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158cba78682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Nota: A propriedade overflow só funciona para elementos de bloco com uma altura especificada.</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158cba78682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158cba78682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Nota: A propriedade overflow só funciona para elementos de bloco com uma altura especificada.</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158cba78682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158cba78682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Nota: A propriedade overflow só funciona para elementos de bloco com uma altura especificada.</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158cba78682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158cba78682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Nota: A propriedade overflow só funciona para elementos de bloco com uma altura especificada.</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58cba78682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158cba78682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Nota: A propriedade overflow só funciona para elementos de bloco com uma altura especificada.</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158cba78682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158cba78682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ff1fa1b744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ff1fa1b744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Um estilo embutido perde muitas das vantagens de uma folha de estilo (ao misturar conteúdo com apresentação). Use este método com moderação.</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158cba78682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158cba78682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58cba78682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158cba78682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158cba78682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158cba78682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58cba78682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58cba78682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158cba78682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158cba78682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58cba78682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158cba78682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u="sng">
                <a:solidFill>
                  <a:schemeClr val="hlink"/>
                </a:solidFill>
                <a:hlinkClick r:id="rId2"/>
              </a:rPr>
              <a:t>https://www.w3schools.com/css/css_positioning.asp</a:t>
            </a:r>
            <a:endParaRPr/>
          </a:p>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158cba78682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158cba78682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Normalmente, os elementos div serão exibidos um em cima do outro. No entanto, se usarmos float: left podemos deixar os elementos flutuarem um ao lado do outro</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158cba78682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158cba78682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1597a971ce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1597a971ce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u="sng">
                <a:solidFill>
                  <a:schemeClr val="hlink"/>
                </a:solidFill>
                <a:hlinkClick r:id="rId2"/>
              </a:rPr>
              <a:t>https://www.w3schools.com/css/tryit.asp?filename=trycss_layout_clear</a:t>
            </a:r>
            <a:endParaRPr/>
          </a:p>
          <a:p>
            <a:pPr indent="0" lvl="0" marL="0" rtl="0" algn="l">
              <a:spcBef>
                <a:spcPts val="0"/>
              </a:spcBef>
              <a:spcAft>
                <a:spcPts val="0"/>
              </a:spcAft>
              <a:buNone/>
            </a:pPr>
            <a:r>
              <a:t/>
            </a:r>
            <a:endParaRPr/>
          </a:p>
          <a:p>
            <a:pPr indent="0" lvl="0" marL="0" rtl="0" algn="l">
              <a:spcBef>
                <a:spcPts val="0"/>
              </a:spcBef>
              <a:spcAft>
                <a:spcPts val="0"/>
              </a:spcAft>
              <a:buNone/>
            </a:pPr>
            <a:r>
              <a:rPr lang="pt-BR"/>
              <a:t>Se um elemento flutuante for mais alto que o elemento que o contém, ele "transbordará" para fora de seu contêiner. Podemos então adicionar um hack clearfix para resolver este problema</a:t>
            </a:r>
            <a:endParaRPr/>
          </a:p>
          <a:p>
            <a:pPr indent="0" lvl="0" marL="0" rtl="0" algn="l">
              <a:spcBef>
                <a:spcPts val="0"/>
              </a:spcBef>
              <a:spcAft>
                <a:spcPts val="0"/>
              </a:spcAft>
              <a:buNone/>
            </a:pPr>
            <a:r>
              <a:t/>
            </a:r>
            <a:endParaRPr/>
          </a:p>
          <a:p>
            <a:pPr indent="0" lvl="0" marL="0" rtl="0" algn="l">
              <a:spcBef>
                <a:spcPts val="0"/>
              </a:spcBef>
              <a:spcAft>
                <a:spcPts val="0"/>
              </a:spcAft>
              <a:buNone/>
            </a:pPr>
            <a:r>
              <a:rPr lang="pt-BR" u="sng">
                <a:solidFill>
                  <a:schemeClr val="hlink"/>
                </a:solidFill>
                <a:hlinkClick r:id="rId3"/>
              </a:rPr>
              <a:t>https://www.w3schools.com/css/tryit.asp?filename=trycss_layout_clearfix2</a:t>
            </a:r>
            <a:endParaRPr/>
          </a:p>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597a971ce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597a971ce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ff1fa1b744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ff1fa1b744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1597a971ce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1597a971ce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u="sng">
                <a:solidFill>
                  <a:schemeClr val="hlink"/>
                </a:solidFill>
                <a:hlinkClick r:id="rId2"/>
              </a:rPr>
              <a:t>https://www.w3schools.com/css/tryit.asp?filename=trycss_float_boxes_flex</a:t>
            </a:r>
            <a:endParaRPr/>
          </a:p>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1597a971ce0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1597a971ce0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O alinhamento ao centro não tem efeito se a propriedade largura não estiver definida (ou definida como 100%).</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1597a971ce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1597a971ce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O alinhamento ao centro não tem efeito se a propriedade largura não estiver definida (ou definida como 100%).</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1597a971ce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1597a971ce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Nota: Os elementos posicionados absolutos são removidos do fluxo normal e podem sobrepor elementos.</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1597a971ce0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1597a971ce0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1597a971ce0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1597a971ce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1597a971ce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1597a971ce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1597a971ce0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1597a971ce0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pt-BR"/>
              <a:t>list-style-type: none; - Remove as marcacoes. Uma barra de navegação não precisa de marcadores de lista</a:t>
            </a:r>
            <a:endParaRPr/>
          </a:p>
          <a:p>
            <a:pPr indent="0" lvl="0" marL="0" rtl="0" algn="l">
              <a:spcBef>
                <a:spcPts val="0"/>
              </a:spcBef>
              <a:spcAft>
                <a:spcPts val="0"/>
              </a:spcAft>
              <a:buClr>
                <a:schemeClr val="dk1"/>
              </a:buClr>
              <a:buSzPts val="1100"/>
              <a:buFont typeface="Arial"/>
              <a:buNone/>
            </a:pPr>
            <a:r>
              <a:rPr lang="pt-BR"/>
              <a:t>Definir margem: 0; e preenchimento: 0; para remover as configurações padrão do navegador</a:t>
            </a:r>
            <a:endParaRPr/>
          </a:p>
          <a:p>
            <a:pPr indent="0" lvl="0" marL="0" rtl="0" algn="l">
              <a:spcBef>
                <a:spcPts val="0"/>
              </a:spcBef>
              <a:spcAft>
                <a:spcPts val="0"/>
              </a:spcAft>
              <a:buClr>
                <a:schemeClr val="dk1"/>
              </a:buClr>
              <a:buSzPts val="1100"/>
              <a:buFont typeface="Arial"/>
              <a:buNone/>
            </a:pPr>
            <a:r>
              <a:rPr lang="pt-BR"/>
              <a:t>O código no exemplo acima é o código padrão usado nas barras de navegação vertical e horizontal, sobre o qual você aprenderá mais nos próximos capítulos.</a:t>
            </a:r>
            <a:endParaRPr/>
          </a:p>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1597a971ce0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1597a971ce0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pt-BR"/>
              <a:t>display: block; - A exibição dos links como elementos de bloco torna toda a área do link clicável (não apenas o texto) e nos permite especificar a largura (e preenchimento, margem, altura etc., se desejar)</a:t>
            </a:r>
            <a:endParaRPr/>
          </a:p>
          <a:p>
            <a:pPr indent="0" lvl="0" marL="0" rtl="0" algn="l">
              <a:spcBef>
                <a:spcPts val="0"/>
              </a:spcBef>
              <a:spcAft>
                <a:spcPts val="0"/>
              </a:spcAft>
              <a:buClr>
                <a:schemeClr val="dk1"/>
              </a:buClr>
              <a:buSzPts val="1100"/>
              <a:buFont typeface="Arial"/>
              <a:buNone/>
            </a:pPr>
            <a:r>
              <a:rPr lang="pt-BR"/>
              <a:t>width: 60px; - Os elementos do bloco ocupam a largura total disponível por padrão. Queremos especificar uma largura de 60 pixels</a:t>
            </a:r>
            <a:endParaRPr/>
          </a:p>
          <a:p>
            <a:pPr indent="0" lvl="0" marL="0" rtl="0" algn="l">
              <a:spcBef>
                <a:spcPts val="0"/>
              </a:spcBef>
              <a:spcAft>
                <a:spcPts val="0"/>
              </a:spcAft>
              <a:buClr>
                <a:schemeClr val="dk1"/>
              </a:buClr>
              <a:buSzPts val="1100"/>
              <a:buFont typeface="Arial"/>
              <a:buNone/>
            </a:pPr>
            <a:r>
              <a:rPr lang="pt-BR"/>
              <a:t>Você também pode definir a largura de &lt;ul&gt; e remover a largura de &lt;a&gt;, pois eles ocuparão toda a largura disponível quando exibidos como elementos de bloco.</a:t>
            </a:r>
            <a:endParaRPr/>
          </a:p>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1597a971ce0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1597a971ce0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ff1fa1b744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ff1fa1b744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1597a971ce0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1597a971ce0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1597a971ce0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1597a971ce0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u="sng">
                <a:solidFill>
                  <a:schemeClr val="hlink"/>
                </a:solidFill>
                <a:hlinkClick r:id="rId2"/>
              </a:rPr>
              <a:t>https://www.w3schools.com/css/tryit.asp?filename=trycss_navbar_horizontal_responsive</a:t>
            </a:r>
            <a:endParaRPr/>
          </a:p>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1597a971ce0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1597a971ce0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A propriedade z-index especifica a ordem de pilha de um elemento.</a:t>
            </a:r>
            <a:endParaRPr/>
          </a:p>
          <a:p>
            <a:pPr indent="0" lvl="0" marL="0" rtl="0" algn="l">
              <a:spcBef>
                <a:spcPts val="0"/>
              </a:spcBef>
              <a:spcAft>
                <a:spcPts val="0"/>
              </a:spcAft>
              <a:buClr>
                <a:schemeClr val="dk1"/>
              </a:buClr>
              <a:buSzPts val="1100"/>
              <a:buFont typeface="Arial"/>
              <a:buNone/>
            </a:pPr>
            <a:r>
              <a:rPr lang="pt-BR"/>
              <a:t>Quando os elementos são posicionados, eles podem se sobrepor a outros elementos.</a:t>
            </a:r>
            <a:endParaRPr/>
          </a:p>
          <a:p>
            <a:pPr indent="0" lvl="0" marL="0" rtl="0" algn="l">
              <a:spcBef>
                <a:spcPts val="0"/>
              </a:spcBef>
              <a:spcAft>
                <a:spcPts val="0"/>
              </a:spcAft>
              <a:buClr>
                <a:schemeClr val="dk1"/>
              </a:buClr>
              <a:buSzPts val="1100"/>
              <a:buFont typeface="Arial"/>
              <a:buNone/>
            </a:pPr>
            <a:r>
              <a:rPr lang="pt-BR"/>
              <a:t>A propriedade z-index especifica a ordem de pilha de um elemento (qual elemento deve ser colocado na frente ou atrás dos outros).</a:t>
            </a:r>
            <a:endParaRPr/>
          </a:p>
          <a:p>
            <a:pPr indent="0" lvl="0" marL="0" rtl="0" algn="l">
              <a:spcBef>
                <a:spcPts val="0"/>
              </a:spcBef>
              <a:spcAft>
                <a:spcPts val="0"/>
              </a:spcAft>
              <a:buClr>
                <a:schemeClr val="dk1"/>
              </a:buClr>
              <a:buSzPts val="1100"/>
              <a:buFont typeface="Arial"/>
              <a:buNone/>
            </a:pPr>
            <a:r>
              <a:rPr lang="pt-BR"/>
              <a:t>Um elemento pode ter uma ordem de pilha positiva ou negativa</a:t>
            </a:r>
            <a:endParaRPr/>
          </a:p>
          <a:p>
            <a:pPr indent="0" lvl="0" marL="0" rtl="0" algn="l">
              <a:spcBef>
                <a:spcPts val="0"/>
              </a:spcBef>
              <a:spcAft>
                <a:spcPts val="0"/>
              </a:spcAft>
              <a:buNone/>
            </a:pPr>
            <a:r>
              <a:t/>
            </a:r>
            <a:endParaRPr/>
          </a:p>
          <a:p>
            <a:pPr indent="0" lvl="0" marL="0" rtl="0" algn="l">
              <a:spcBef>
                <a:spcPts val="0"/>
              </a:spcBef>
              <a:spcAft>
                <a:spcPts val="0"/>
              </a:spcAft>
              <a:buNone/>
            </a:pPr>
            <a:r>
              <a:rPr lang="pt-BR"/>
              <a:t>Nota: o z-index só funciona em elementos posicionados (posição: absoluto, posição: relativa, posição: fixo ou posição: fixo) e itens flex (elementos que são filhos diretos de display: elementos flex).</a:t>
            </a:r>
            <a:endParaRPr/>
          </a:p>
          <a:p>
            <a:pPr indent="0" lvl="0" marL="0" rtl="0" algn="l">
              <a:spcBef>
                <a:spcPts val="0"/>
              </a:spcBef>
              <a:spcAft>
                <a:spcPts val="0"/>
              </a:spcAft>
              <a:buNone/>
            </a:pPr>
            <a:r>
              <a:t/>
            </a:r>
            <a:endParaRPr/>
          </a:p>
          <a:p>
            <a:pPr indent="0" lvl="0" marL="0" rtl="0" algn="l">
              <a:spcBef>
                <a:spcPts val="0"/>
              </a:spcBef>
              <a:spcAft>
                <a:spcPts val="0"/>
              </a:spcAft>
              <a:buNone/>
            </a:pPr>
            <a:r>
              <a:rPr lang="pt-BR" u="sng">
                <a:solidFill>
                  <a:schemeClr val="hlink"/>
                </a:solidFill>
                <a:hlinkClick r:id="rId2"/>
              </a:rPr>
              <a:t>https://www.w3schools.com/css/css_dropdowns.asp</a:t>
            </a:r>
            <a:endParaRPr/>
          </a:p>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1597a971ce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1597a971ce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1597a971ce0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1597a971ce0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1597a971ce0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1597a971ce0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1597a971ce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1597a971ce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O valor da column empilha os itens flexíveis verticalmente (de cima para baixo)</a:t>
            </a:r>
            <a:endParaRPr/>
          </a:p>
          <a:p>
            <a:pPr indent="0" lvl="0" marL="0" rtl="0" algn="l">
              <a:spcBef>
                <a:spcPts val="0"/>
              </a:spcBef>
              <a:spcAft>
                <a:spcPts val="0"/>
              </a:spcAft>
              <a:buNone/>
            </a:pPr>
            <a:r>
              <a:rPr lang="pt-BR"/>
              <a:t>O valor column-reverse empilha os itens flexíveis verticalmente (mas de baixo para cima)</a:t>
            </a:r>
            <a:endParaRPr/>
          </a:p>
          <a:p>
            <a:pPr indent="0" lvl="0" marL="0" rtl="0" algn="l">
              <a:spcBef>
                <a:spcPts val="0"/>
              </a:spcBef>
              <a:spcAft>
                <a:spcPts val="0"/>
              </a:spcAft>
              <a:buNone/>
            </a:pPr>
            <a:r>
              <a:rPr lang="pt-BR"/>
              <a:t>O valor da row empilha os itens flexíveis horizontalmente (da esquerda para a direita)</a:t>
            </a:r>
            <a:endParaRPr/>
          </a:p>
          <a:p>
            <a:pPr indent="0" lvl="0" marL="0" rtl="0" algn="l">
              <a:spcBef>
                <a:spcPts val="0"/>
              </a:spcBef>
              <a:spcAft>
                <a:spcPts val="0"/>
              </a:spcAft>
              <a:buClr>
                <a:schemeClr val="dk1"/>
              </a:buClr>
              <a:buSzPts val="1100"/>
              <a:buFont typeface="Arial"/>
              <a:buNone/>
            </a:pPr>
            <a:r>
              <a:rPr lang="pt-BR">
                <a:solidFill>
                  <a:schemeClr val="dk1"/>
                </a:solidFill>
              </a:rPr>
              <a:t>O valor da row-reverse empilha os itens flexíveis horizontalmente (da direita para a esquerda)</a:t>
            </a:r>
            <a:endParaRPr/>
          </a:p>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1597a971ce0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1597a971ce0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O valor wrap especifica que os itens flexíveis serão encapsulados se necessário</a:t>
            </a:r>
            <a:endParaRPr/>
          </a:p>
          <a:p>
            <a:pPr indent="0" lvl="0" marL="0" rtl="0" algn="l">
              <a:spcBef>
                <a:spcPts val="0"/>
              </a:spcBef>
              <a:spcAft>
                <a:spcPts val="0"/>
              </a:spcAft>
              <a:buNone/>
            </a:pPr>
            <a:r>
              <a:rPr lang="pt-BR"/>
              <a:t>O valor nowrap especifica que os itens flexíveis não serão encapsulados (este é o padrão)</a:t>
            </a:r>
            <a:endParaRPr/>
          </a:p>
          <a:p>
            <a:pPr indent="0" lvl="0" marL="0" rtl="0" algn="l">
              <a:spcBef>
                <a:spcPts val="0"/>
              </a:spcBef>
              <a:spcAft>
                <a:spcPts val="0"/>
              </a:spcAft>
              <a:buNone/>
            </a:pPr>
            <a:r>
              <a:rPr lang="pt-BR"/>
              <a:t>O valor wrap-reverse especifica que os itens flexíveis serão encapsulados, se necessário, na ordem inversa</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1597a971ce0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1597a971ce0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1597a971ce0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1597a971ce0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O valor center alinha os itens flexíveis no centro do contêiner</a:t>
            </a:r>
            <a:endParaRPr/>
          </a:p>
          <a:p>
            <a:pPr indent="0" lvl="0" marL="0" rtl="0" algn="l">
              <a:spcBef>
                <a:spcPts val="0"/>
              </a:spcBef>
              <a:spcAft>
                <a:spcPts val="0"/>
              </a:spcAft>
              <a:buNone/>
            </a:pPr>
            <a:r>
              <a:rPr lang="pt-BR"/>
              <a:t>O valor flex-start alinha os itens flexíveis no início do contêiner (este é o padrão)</a:t>
            </a:r>
            <a:endParaRPr/>
          </a:p>
          <a:p>
            <a:pPr indent="0" lvl="0" marL="0" rtl="0" algn="l">
              <a:spcBef>
                <a:spcPts val="0"/>
              </a:spcBef>
              <a:spcAft>
                <a:spcPts val="0"/>
              </a:spcAft>
              <a:buNone/>
            </a:pPr>
            <a:r>
              <a:rPr lang="pt-BR"/>
              <a:t>O valor flex-end alinha os itens flexíveis no final do contêiner</a:t>
            </a:r>
            <a:endParaRPr/>
          </a:p>
          <a:p>
            <a:pPr indent="0" lvl="0" marL="0" rtl="0" algn="l">
              <a:spcBef>
                <a:spcPts val="0"/>
              </a:spcBef>
              <a:spcAft>
                <a:spcPts val="0"/>
              </a:spcAft>
              <a:buNone/>
            </a:pPr>
            <a:r>
              <a:rPr lang="pt-BR"/>
              <a:t>O valor space-around exibe os itens flexíveis com espaço antes, entre e depois das linhas</a:t>
            </a:r>
            <a:endParaRPr/>
          </a:p>
          <a:p>
            <a:pPr indent="0" lvl="0" marL="0" rtl="0" algn="l">
              <a:spcBef>
                <a:spcPts val="0"/>
              </a:spcBef>
              <a:spcAft>
                <a:spcPts val="0"/>
              </a:spcAft>
              <a:buNone/>
            </a:pPr>
            <a:r>
              <a:rPr lang="pt-BR"/>
              <a:t>O valor </a:t>
            </a:r>
            <a:r>
              <a:rPr lang="pt-BR">
                <a:solidFill>
                  <a:schemeClr val="dk1"/>
                </a:solidFill>
              </a:rPr>
              <a:t>space-between</a:t>
            </a:r>
            <a:r>
              <a:rPr lang="pt-BR"/>
              <a:t> exibe os itens flexíveis com espaço entre as linhas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ff1fa1b744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ff1fa1b744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g1597a971ce0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 name="Google Shape;722;g1597a971ce0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Nestes exemplos usamos um container de 200 pixels de altura, para melhor demonstrar a propriedade align-items.v</a:t>
            </a:r>
            <a:endParaRPr/>
          </a:p>
          <a:p>
            <a:pPr indent="0" lvl="0" marL="0" rtl="0" algn="l">
              <a:spcBef>
                <a:spcPts val="0"/>
              </a:spcBef>
              <a:spcAft>
                <a:spcPts val="0"/>
              </a:spcAft>
              <a:buNone/>
            </a:pPr>
            <a:r>
              <a:t/>
            </a:r>
            <a:endParaRPr/>
          </a:p>
          <a:p>
            <a:pPr indent="0" lvl="0" marL="0" rtl="0" algn="l">
              <a:spcBef>
                <a:spcPts val="0"/>
              </a:spcBef>
              <a:spcAft>
                <a:spcPts val="0"/>
              </a:spcAft>
              <a:buNone/>
            </a:pPr>
            <a:r>
              <a:rPr lang="pt-BR"/>
              <a:t>O valor center alinha os itens flexíveis no meio do contêiner</a:t>
            </a:r>
            <a:endParaRPr/>
          </a:p>
          <a:p>
            <a:pPr indent="0" lvl="0" marL="0" rtl="0" algn="l">
              <a:spcBef>
                <a:spcPts val="0"/>
              </a:spcBef>
              <a:spcAft>
                <a:spcPts val="0"/>
              </a:spcAft>
              <a:buNone/>
            </a:pPr>
            <a:r>
              <a:rPr lang="pt-BR"/>
              <a:t>O valor flex-start alinha os itens flexíveis na parte superior do contêiner</a:t>
            </a:r>
            <a:endParaRPr/>
          </a:p>
          <a:p>
            <a:pPr indent="0" lvl="0" marL="0" rtl="0" algn="l">
              <a:spcBef>
                <a:spcPts val="0"/>
              </a:spcBef>
              <a:spcAft>
                <a:spcPts val="0"/>
              </a:spcAft>
              <a:buNone/>
            </a:pPr>
            <a:r>
              <a:rPr lang="pt-BR"/>
              <a:t>O valor flex-end alinha os itens flexíveis na parte inferior do contêiner</a:t>
            </a:r>
            <a:endParaRPr/>
          </a:p>
          <a:p>
            <a:pPr indent="0" lvl="0" marL="0" rtl="0" algn="l">
              <a:spcBef>
                <a:spcPts val="0"/>
              </a:spcBef>
              <a:spcAft>
                <a:spcPts val="0"/>
              </a:spcAft>
              <a:buNone/>
            </a:pPr>
            <a:r>
              <a:rPr lang="pt-BR"/>
              <a:t>O valor stretch estica os itens flexíveis para preencher o contêiner (este é o padrão)</a:t>
            </a:r>
            <a:endParaRPr/>
          </a:p>
          <a:p>
            <a:pPr indent="0" lvl="0" marL="0" rtl="0" algn="l">
              <a:spcBef>
                <a:spcPts val="0"/>
              </a:spcBef>
              <a:spcAft>
                <a:spcPts val="0"/>
              </a:spcAft>
              <a:buNone/>
            </a:pPr>
            <a:r>
              <a:rPr lang="pt-BR"/>
              <a:t>O valor baseline alinha os itens flexíveis, como suas linhas de base alinham</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1597a971ce0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1597a971ce0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Nestes exemplos usamos um container de 600 pixels de altura, com a propriedade flex-wrap configurada para wrap, para melhor demonstrar a propriedade align-content.</a:t>
            </a:r>
            <a:endParaRPr/>
          </a:p>
          <a:p>
            <a:pPr indent="0" lvl="0" marL="0" rtl="0" algn="l">
              <a:spcBef>
                <a:spcPts val="0"/>
              </a:spcBef>
              <a:spcAft>
                <a:spcPts val="0"/>
              </a:spcAft>
              <a:buNone/>
            </a:pPr>
            <a:r>
              <a:t/>
            </a:r>
            <a:endParaRPr/>
          </a:p>
          <a:p>
            <a:pPr indent="0" lvl="0" marL="0" rtl="0" algn="l">
              <a:spcBef>
                <a:spcPts val="0"/>
              </a:spcBef>
              <a:spcAft>
                <a:spcPts val="0"/>
              </a:spcAft>
              <a:buNone/>
            </a:pPr>
            <a:r>
              <a:rPr lang="pt-BR"/>
              <a:t>O valor space-between exibe as linhas flexíveis com espaço igual entre elas</a:t>
            </a:r>
            <a:endParaRPr/>
          </a:p>
          <a:p>
            <a:pPr indent="0" lvl="0" marL="0" rtl="0" algn="l">
              <a:spcBef>
                <a:spcPts val="0"/>
              </a:spcBef>
              <a:spcAft>
                <a:spcPts val="0"/>
              </a:spcAft>
              <a:buNone/>
            </a:pPr>
            <a:r>
              <a:rPr lang="pt-BR"/>
              <a:t>O valor space-around exibe as linhas flexíveis com espaço antes, entre e depois delas</a:t>
            </a:r>
            <a:endParaRPr/>
          </a:p>
          <a:p>
            <a:pPr indent="0" lvl="0" marL="0" rtl="0" algn="l">
              <a:spcBef>
                <a:spcPts val="0"/>
              </a:spcBef>
              <a:spcAft>
                <a:spcPts val="0"/>
              </a:spcAft>
              <a:buNone/>
            </a:pPr>
            <a:r>
              <a:rPr lang="pt-BR"/>
              <a:t>O valor stretch estica as linhas flexíveis para ocupar o espaço restante (este é o padrão)</a:t>
            </a:r>
            <a:endParaRPr/>
          </a:p>
          <a:p>
            <a:pPr indent="0" lvl="0" marL="0" rtl="0" algn="l">
              <a:spcBef>
                <a:spcPts val="0"/>
              </a:spcBef>
              <a:spcAft>
                <a:spcPts val="0"/>
              </a:spcAft>
              <a:buNone/>
            </a:pPr>
            <a:r>
              <a:rPr lang="pt-BR"/>
              <a:t>O valor center exibe as linhas flexíveis no meio do contêiner</a:t>
            </a:r>
            <a:endParaRPr/>
          </a:p>
          <a:p>
            <a:pPr indent="0" lvl="0" marL="0" rtl="0" algn="l">
              <a:spcBef>
                <a:spcPts val="0"/>
              </a:spcBef>
              <a:spcAft>
                <a:spcPts val="0"/>
              </a:spcAft>
              <a:buNone/>
            </a:pPr>
            <a:r>
              <a:rPr lang="pt-BR"/>
              <a:t>O valor flex-start exibe as linhas flexíveis no início do contêiner</a:t>
            </a:r>
            <a:endParaRPr/>
          </a:p>
          <a:p>
            <a:pPr indent="0" lvl="0" marL="0" rtl="0" algn="l">
              <a:spcBef>
                <a:spcPts val="0"/>
              </a:spcBef>
              <a:spcAft>
                <a:spcPts val="0"/>
              </a:spcAft>
              <a:buNone/>
            </a:pPr>
            <a:r>
              <a:rPr lang="pt-BR"/>
              <a:t>O valor flex-end exibe as linhas flexíveis no final do contêiner</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1597a971ce0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1597a971ce0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1597a971ce0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1597a971ce0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1597a971ce0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1597a971ce0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1597a971ce0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1597a971ce0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1597a971ce0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1597a971ce0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g1597a971ce0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1597a971ce0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 name="Shape 783"/>
        <p:cNvGrpSpPr/>
        <p:nvPr/>
      </p:nvGrpSpPr>
      <p:grpSpPr>
        <a:xfrm>
          <a:off x="0" y="0"/>
          <a:ext cx="0" cy="0"/>
          <a:chOff x="0" y="0"/>
          <a:chExt cx="0" cy="0"/>
        </a:xfrm>
      </p:grpSpPr>
      <p:sp>
        <p:nvSpPr>
          <p:cNvPr id="784" name="Google Shape;784;g1597a971ce0_0_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5" name="Google Shape;785;g1597a971ce0_0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Nestes exemplos usamos um container de 200 pixels de altura, para melhor demonstrar a propriedade align-self</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1597a971ce0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1597a971ce0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 Id="rId3" Type="http://schemas.openxmlformats.org/officeDocument/2006/relationships/image" Target="../media/image1.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 Id="rId3" Type="http://schemas.openxmlformats.org/officeDocument/2006/relationships/image" Target="../media/image1.pn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 Id="rId3" Type="http://schemas.openxmlformats.org/officeDocument/2006/relationships/image" Target="../media/image1.png"/><Relationship Id="rId4" Type="http://schemas.openxmlformats.org/officeDocument/2006/relationships/image" Target="../media/image19.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3.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png"/><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png"/><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1.png"/><Relationship Id="rId4" Type="http://schemas.openxmlformats.org/officeDocument/2006/relationships/image" Target="../media/image1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png"/><Relationship Id="rId4" Type="http://schemas.openxmlformats.org/officeDocument/2006/relationships/image" Target="../media/image8.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png"/><Relationship Id="rId4" Type="http://schemas.openxmlformats.org/officeDocument/2006/relationships/image" Target="../media/image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1.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1.png"/><Relationship Id="rId4" Type="http://schemas.openxmlformats.org/officeDocument/2006/relationships/image" Target="../media/image1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1.png"/><Relationship Id="rId4" Type="http://schemas.openxmlformats.org/officeDocument/2006/relationships/image" Target="../media/image12.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1.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1.png"/><Relationship Id="rId4" Type="http://schemas.openxmlformats.org/officeDocument/2006/relationships/image" Target="../media/image1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1.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1.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1.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image" Target="../media/image1.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image" Target="../media/image1.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1.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image" Target="../media/image1.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image" Target="../media/image1.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1.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1.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image" Target="../media/image1.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image" Target="../media/image1.png"/><Relationship Id="rId4" Type="http://schemas.openxmlformats.org/officeDocument/2006/relationships/image" Target="../media/image16.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 Id="rId3" Type="http://schemas.openxmlformats.org/officeDocument/2006/relationships/image" Target="../media/image1.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image" Target="../media/image1.png"/><Relationship Id="rId4" Type="http://schemas.openxmlformats.org/officeDocument/2006/relationships/image" Target="../media/image17.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image" Target="../media/image1.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 Id="rId3" Type="http://schemas.openxmlformats.org/officeDocument/2006/relationships/image" Target="../media/image1.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 Id="rId3" Type="http://schemas.openxmlformats.org/officeDocument/2006/relationships/image" Target="../media/image1.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 Id="rId3" Type="http://schemas.openxmlformats.org/officeDocument/2006/relationships/image" Target="../media/image1.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 Id="rId3" Type="http://schemas.openxmlformats.org/officeDocument/2006/relationships/image" Target="../media/image1.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 Id="rId3" Type="http://schemas.openxmlformats.org/officeDocument/2006/relationships/image" Target="../media/image1.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 Id="rId3" Type="http://schemas.openxmlformats.org/officeDocument/2006/relationships/image" Target="../media/image1.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 Id="rId3" Type="http://schemas.openxmlformats.org/officeDocument/2006/relationships/image" Target="../media/image1.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 Id="rId3" Type="http://schemas.openxmlformats.org/officeDocument/2006/relationships/image" Target="../media/image1.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 Id="rId3" Type="http://schemas.openxmlformats.org/officeDocument/2006/relationships/image" Target="../media/image1.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 Id="rId3" Type="http://schemas.openxmlformats.org/officeDocument/2006/relationships/image" Target="../media/image1.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 Id="rId3" Type="http://schemas.openxmlformats.org/officeDocument/2006/relationships/image" Target="../media/image1.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 Id="rId3" Type="http://schemas.openxmlformats.org/officeDocument/2006/relationships/image" Target="../media/image1.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 Id="rId3" Type="http://schemas.openxmlformats.org/officeDocument/2006/relationships/image" Target="../media/image1.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Programador Web 2</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CSS</a:t>
            </a:r>
            <a:endParaRPr/>
          </a:p>
        </p:txBody>
      </p:sp>
      <p:pic>
        <p:nvPicPr>
          <p:cNvPr id="88" name="Google Shape;88;p13"/>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Backgrounds</a:t>
            </a:r>
            <a:endParaRPr/>
          </a:p>
        </p:txBody>
      </p:sp>
      <p:sp>
        <p:nvSpPr>
          <p:cNvPr id="150" name="Google Shape;150;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As propriedades de plano de fundo CSS são usadas para adicionar efeitos de plano de fundo para elementos.</a:t>
            </a:r>
            <a:endParaRPr/>
          </a:p>
        </p:txBody>
      </p:sp>
      <p:pic>
        <p:nvPicPr>
          <p:cNvPr id="151" name="Google Shape;151;p22"/>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2" name="Shape 802"/>
        <p:cNvGrpSpPr/>
        <p:nvPr/>
      </p:nvGrpSpPr>
      <p:grpSpPr>
        <a:xfrm>
          <a:off x="0" y="0"/>
          <a:ext cx="0" cy="0"/>
          <a:chOff x="0" y="0"/>
          <a:chExt cx="0" cy="0"/>
        </a:xfrm>
      </p:grpSpPr>
      <p:sp>
        <p:nvSpPr>
          <p:cNvPr id="803" name="Google Shape;803;p11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Cabeçalho</a:t>
            </a:r>
            <a:endParaRPr b="0" sz="2400">
              <a:solidFill>
                <a:srgbClr val="000000"/>
              </a:solidFill>
              <a:highlight>
                <a:srgbClr val="FFFFFF"/>
              </a:highlight>
              <a:latin typeface="Arial"/>
              <a:ea typeface="Arial"/>
              <a:cs typeface="Arial"/>
              <a:sym typeface="Arial"/>
            </a:endParaRPr>
          </a:p>
        </p:txBody>
      </p:sp>
      <p:pic>
        <p:nvPicPr>
          <p:cNvPr id="804" name="Google Shape;804;p112"/>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805" name="Google Shape;805;p112"/>
          <p:cNvSpPr txBox="1"/>
          <p:nvPr>
            <p:ph idx="1" type="body"/>
          </p:nvPr>
        </p:nvSpPr>
        <p:spPr>
          <a:xfrm>
            <a:off x="729450" y="21550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Um cabeçalho geralmente está localizado na parte superior do site (ou logo abaixo de um menu de navegação superior). Geralmente contém um logotipo ou o nome do site</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9" name="Shape 809"/>
        <p:cNvGrpSpPr/>
        <p:nvPr/>
      </p:nvGrpSpPr>
      <p:grpSpPr>
        <a:xfrm>
          <a:off x="0" y="0"/>
          <a:ext cx="0" cy="0"/>
          <a:chOff x="0" y="0"/>
          <a:chExt cx="0" cy="0"/>
        </a:xfrm>
      </p:grpSpPr>
      <p:sp>
        <p:nvSpPr>
          <p:cNvPr id="810" name="Google Shape;810;p11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Nav Bar</a:t>
            </a:r>
            <a:endParaRPr b="0" sz="2400">
              <a:solidFill>
                <a:srgbClr val="000000"/>
              </a:solidFill>
              <a:highlight>
                <a:srgbClr val="FFFFFF"/>
              </a:highlight>
              <a:latin typeface="Arial"/>
              <a:ea typeface="Arial"/>
              <a:cs typeface="Arial"/>
              <a:sym typeface="Arial"/>
            </a:endParaRPr>
          </a:p>
        </p:txBody>
      </p:sp>
      <p:pic>
        <p:nvPicPr>
          <p:cNvPr id="811" name="Google Shape;811;p113"/>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812" name="Google Shape;812;p113"/>
          <p:cNvSpPr txBox="1"/>
          <p:nvPr>
            <p:ph idx="1" type="body"/>
          </p:nvPr>
        </p:nvSpPr>
        <p:spPr>
          <a:xfrm>
            <a:off x="729450" y="21550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Uma barra de navegação contém uma lista de links para ajudar os visitantes a navegar pelo seu site</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1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Conteúdo</a:t>
            </a:r>
            <a:endParaRPr b="0" sz="2400">
              <a:solidFill>
                <a:srgbClr val="000000"/>
              </a:solidFill>
              <a:highlight>
                <a:srgbClr val="FFFFFF"/>
              </a:highlight>
              <a:latin typeface="Arial"/>
              <a:ea typeface="Arial"/>
              <a:cs typeface="Arial"/>
              <a:sym typeface="Arial"/>
            </a:endParaRPr>
          </a:p>
        </p:txBody>
      </p:sp>
      <p:pic>
        <p:nvPicPr>
          <p:cNvPr id="818" name="Google Shape;818;p114"/>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819" name="Google Shape;819;p114"/>
          <p:cNvSpPr txBox="1"/>
          <p:nvPr>
            <p:ph idx="1" type="body"/>
          </p:nvPr>
        </p:nvSpPr>
        <p:spPr>
          <a:xfrm>
            <a:off x="729450" y="2155075"/>
            <a:ext cx="8090700" cy="1380300"/>
          </a:xfrm>
          <a:prstGeom prst="rect">
            <a:avLst/>
          </a:prstGeom>
        </p:spPr>
        <p:txBody>
          <a:bodyPr anchorCtr="0" anchor="t" bIns="91425" lIns="91425" spcFirstLastPara="1" rIns="91425" wrap="square" tIns="91425">
            <a:normAutofit fontScale="92500" lnSpcReduction="20000"/>
          </a:bodyPr>
          <a:lstStyle/>
          <a:p>
            <a:pPr indent="0" lvl="0" marL="0" rtl="0" algn="just">
              <a:spcBef>
                <a:spcPts val="0"/>
              </a:spcBef>
              <a:spcAft>
                <a:spcPts val="0"/>
              </a:spcAft>
              <a:buNone/>
            </a:pPr>
            <a:r>
              <a:rPr lang="pt-BR"/>
              <a:t>O layout nesta seção geralmente depende dos usuários-alvo. O layout mais comum é um (ou combiná-los) dos seguintes:</a:t>
            </a:r>
            <a:endParaRPr/>
          </a:p>
          <a:p>
            <a:pPr indent="-304958" lvl="0" marL="457200" rtl="0" algn="just">
              <a:spcBef>
                <a:spcPts val="1200"/>
              </a:spcBef>
              <a:spcAft>
                <a:spcPts val="0"/>
              </a:spcAft>
              <a:buSzPct val="100000"/>
              <a:buChar char="●"/>
            </a:pPr>
            <a:r>
              <a:rPr lang="pt-BR"/>
              <a:t>1 </a:t>
            </a:r>
            <a:r>
              <a:rPr lang="pt-BR"/>
              <a:t>coluna (geralmente usado para navegadores móveis)</a:t>
            </a:r>
            <a:endParaRPr/>
          </a:p>
          <a:p>
            <a:pPr indent="-304958" lvl="0" marL="457200" rtl="0" algn="just">
              <a:spcBef>
                <a:spcPts val="0"/>
              </a:spcBef>
              <a:spcAft>
                <a:spcPts val="0"/>
              </a:spcAft>
              <a:buSzPct val="100000"/>
              <a:buChar char="●"/>
            </a:pPr>
            <a:r>
              <a:rPr lang="pt-BR"/>
              <a:t>2</a:t>
            </a:r>
            <a:r>
              <a:rPr lang="pt-BR"/>
              <a:t> colunas (geralmente usado para tablets e laptops)</a:t>
            </a:r>
            <a:endParaRPr/>
          </a:p>
          <a:p>
            <a:pPr indent="-304958" lvl="0" marL="457200" rtl="0" algn="just">
              <a:spcBef>
                <a:spcPts val="0"/>
              </a:spcBef>
              <a:spcAft>
                <a:spcPts val="0"/>
              </a:spcAft>
              <a:buSzPct val="100000"/>
              <a:buChar char="●"/>
            </a:pPr>
            <a:r>
              <a:rPr lang="pt-BR"/>
              <a:t>3 colunas (usado apenas para desktops)</a:t>
            </a:r>
            <a:endParaRPr/>
          </a:p>
          <a:p>
            <a:pPr indent="0" lvl="0" marL="0" rtl="0" algn="just">
              <a:spcBef>
                <a:spcPts val="1200"/>
              </a:spcBef>
              <a:spcAft>
                <a:spcPts val="1200"/>
              </a:spcAft>
              <a:buNone/>
            </a:pPr>
            <a:r>
              <a:t/>
            </a:r>
            <a:endParaRPr/>
          </a:p>
        </p:txBody>
      </p:sp>
      <p:pic>
        <p:nvPicPr>
          <p:cNvPr id="820" name="Google Shape;820;p114"/>
          <p:cNvPicPr preferRelativeResize="0"/>
          <p:nvPr/>
        </p:nvPicPr>
        <p:blipFill rotWithShape="1">
          <a:blip r:embed="rId4">
            <a:alphaModFix/>
          </a:blip>
          <a:srcRect b="35190" l="14904" r="14324" t="36294"/>
          <a:stretch/>
        </p:blipFill>
        <p:spPr>
          <a:xfrm>
            <a:off x="1112650" y="3231625"/>
            <a:ext cx="6918701" cy="1568149"/>
          </a:xfrm>
          <a:prstGeom prst="rect">
            <a:avLst/>
          </a:prstGeom>
          <a:noFill/>
          <a:ln>
            <a:noFill/>
          </a:ln>
        </p:spPr>
      </p:pic>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sp>
        <p:nvSpPr>
          <p:cNvPr id="825" name="Google Shape;825;p1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Rodapé</a:t>
            </a:r>
            <a:endParaRPr b="0" sz="2400">
              <a:solidFill>
                <a:srgbClr val="000000"/>
              </a:solidFill>
              <a:highlight>
                <a:srgbClr val="FFFFFF"/>
              </a:highlight>
              <a:latin typeface="Arial"/>
              <a:ea typeface="Arial"/>
              <a:cs typeface="Arial"/>
              <a:sym typeface="Arial"/>
            </a:endParaRPr>
          </a:p>
        </p:txBody>
      </p:sp>
      <p:pic>
        <p:nvPicPr>
          <p:cNvPr id="826" name="Google Shape;826;p115"/>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827" name="Google Shape;827;p115"/>
          <p:cNvSpPr txBox="1"/>
          <p:nvPr>
            <p:ph idx="1" type="body"/>
          </p:nvPr>
        </p:nvSpPr>
        <p:spPr>
          <a:xfrm>
            <a:off x="729450" y="21550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O rodapé é colocado na parte inferior da sua página. Geralmente contém informações como direitos autorais e informações de contato</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Background-color</a:t>
            </a:r>
            <a:endParaRPr/>
          </a:p>
        </p:txBody>
      </p:sp>
      <p:sp>
        <p:nvSpPr>
          <p:cNvPr id="157" name="Google Shape;157;p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92500" lnSpcReduction="20000"/>
          </a:bodyPr>
          <a:lstStyle/>
          <a:p>
            <a:pPr indent="0" lvl="0" marL="0" rtl="0" algn="just">
              <a:spcBef>
                <a:spcPts val="0"/>
              </a:spcBef>
              <a:spcAft>
                <a:spcPts val="0"/>
              </a:spcAft>
              <a:buNone/>
            </a:pPr>
            <a:r>
              <a:rPr lang="pt-BR"/>
              <a:t>A propriedade background-color especifica a cor de fundo de um elemento.</a:t>
            </a:r>
            <a:endParaRPr/>
          </a:p>
          <a:p>
            <a:pPr indent="0" lvl="0" marL="0" rtl="0" algn="just">
              <a:spcBef>
                <a:spcPts val="1200"/>
              </a:spcBef>
              <a:spcAft>
                <a:spcPts val="0"/>
              </a:spcAft>
              <a:buNone/>
            </a:pPr>
            <a:r>
              <a:rPr lang="pt-BR"/>
              <a:t>Com CSS, uma cor é mais frequentemente especificada por:</a:t>
            </a:r>
            <a:endParaRPr/>
          </a:p>
          <a:p>
            <a:pPr indent="-304958" lvl="0" marL="457200" rtl="0" algn="just">
              <a:spcBef>
                <a:spcPts val="1200"/>
              </a:spcBef>
              <a:spcAft>
                <a:spcPts val="0"/>
              </a:spcAft>
              <a:buSzPct val="100000"/>
              <a:buChar char="●"/>
            </a:pPr>
            <a:r>
              <a:rPr lang="pt-BR"/>
              <a:t>um nome de cor válido - como "vermelho"</a:t>
            </a:r>
            <a:endParaRPr/>
          </a:p>
          <a:p>
            <a:pPr indent="-304958" lvl="0" marL="457200" rtl="0" algn="just">
              <a:spcBef>
                <a:spcPts val="0"/>
              </a:spcBef>
              <a:spcAft>
                <a:spcPts val="0"/>
              </a:spcAft>
              <a:buSzPct val="100000"/>
              <a:buChar char="●"/>
            </a:pPr>
            <a:r>
              <a:rPr lang="pt-BR"/>
              <a:t>um valor HEX - como "#ff0000"</a:t>
            </a:r>
            <a:endParaRPr/>
          </a:p>
          <a:p>
            <a:pPr indent="-304958" lvl="0" marL="457200" rtl="0" algn="just">
              <a:spcBef>
                <a:spcPts val="0"/>
              </a:spcBef>
              <a:spcAft>
                <a:spcPts val="0"/>
              </a:spcAft>
              <a:buSzPct val="100000"/>
              <a:buChar char="●"/>
            </a:pPr>
            <a:r>
              <a:rPr lang="pt-BR"/>
              <a:t>um valor RGB - como "rgb(255,0,0)"</a:t>
            </a:r>
            <a:endParaRPr/>
          </a:p>
          <a:p>
            <a:pPr indent="0" lvl="0" marL="0" rtl="0" algn="just">
              <a:spcBef>
                <a:spcPts val="1200"/>
              </a:spcBef>
              <a:spcAft>
                <a:spcPts val="0"/>
              </a:spcAft>
              <a:buNone/>
            </a:pPr>
            <a:r>
              <a:rPr lang="pt-BR"/>
              <a:t>A propriedade opacity especifica a opacidade/transparência de um elemento. Pode assumir um valor de 0,0 - 1,0. Quanto menor o valor, mais transparente</a:t>
            </a:r>
            <a:endParaRPr/>
          </a:p>
          <a:p>
            <a:pPr indent="0" lvl="0" marL="0" rtl="0" algn="just">
              <a:spcBef>
                <a:spcPts val="1200"/>
              </a:spcBef>
              <a:spcAft>
                <a:spcPts val="1200"/>
              </a:spcAft>
              <a:buNone/>
            </a:pPr>
            <a:r>
              <a:t/>
            </a:r>
            <a:endParaRPr/>
          </a:p>
        </p:txBody>
      </p:sp>
      <p:pic>
        <p:nvPicPr>
          <p:cNvPr id="158" name="Google Shape;158;p23"/>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Background-color</a:t>
            </a:r>
            <a:endParaRPr/>
          </a:p>
        </p:txBody>
      </p:sp>
      <p:sp>
        <p:nvSpPr>
          <p:cNvPr id="164" name="Google Shape;164;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Se você não deseja aplicar opacidade a elementos filho, como no exemplo acima, use valores de cor RGBA. </a:t>
            </a:r>
            <a:endParaRPr/>
          </a:p>
          <a:p>
            <a:pPr indent="0" lvl="0" marL="0" rtl="0" algn="just">
              <a:spcBef>
                <a:spcPts val="1200"/>
              </a:spcBef>
              <a:spcAft>
                <a:spcPts val="1200"/>
              </a:spcAft>
              <a:buNone/>
            </a:pPr>
            <a:r>
              <a:rPr lang="pt-BR"/>
              <a:t>Você aprendeu em nosso capítulo Cores, que você pode usar RGB como um valor de cor. Além de RGB, você pode usar um valor de cor RGB com um canal alfa (RGBA) - que especifica a opacidade de uma cor.</a:t>
            </a:r>
            <a:endParaRPr/>
          </a:p>
        </p:txBody>
      </p:sp>
      <p:pic>
        <p:nvPicPr>
          <p:cNvPr id="165" name="Google Shape;165;p24"/>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Background-image</a:t>
            </a:r>
            <a:endParaRPr/>
          </a:p>
        </p:txBody>
      </p:sp>
      <p:sp>
        <p:nvSpPr>
          <p:cNvPr id="171" name="Google Shape;171;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92500"/>
          </a:bodyPr>
          <a:lstStyle/>
          <a:p>
            <a:pPr indent="0" lvl="0" marL="0" rtl="0" algn="just">
              <a:spcBef>
                <a:spcPts val="0"/>
              </a:spcBef>
              <a:spcAft>
                <a:spcPts val="0"/>
              </a:spcAft>
              <a:buNone/>
            </a:pPr>
            <a:r>
              <a:rPr lang="pt-BR"/>
              <a:t>A propriedade background-image especifica uma imagem a ser usada como plano de fundo de um elemento.</a:t>
            </a:r>
            <a:endParaRPr/>
          </a:p>
          <a:p>
            <a:pPr indent="0" lvl="0" marL="0" rtl="0" algn="just">
              <a:spcBef>
                <a:spcPts val="1200"/>
              </a:spcBef>
              <a:spcAft>
                <a:spcPts val="0"/>
              </a:spcAft>
              <a:buNone/>
            </a:pPr>
            <a:r>
              <a:rPr lang="pt-BR"/>
              <a:t>Por padrão, a imagem é repetida para cobrir todo o elemento.</a:t>
            </a:r>
            <a:endParaRPr/>
          </a:p>
          <a:p>
            <a:pPr indent="0" lvl="0" marL="0" rtl="0" algn="l">
              <a:spcBef>
                <a:spcPts val="1200"/>
              </a:spcBef>
              <a:spcAft>
                <a:spcPts val="0"/>
              </a:spcAft>
              <a:buNone/>
            </a:pPr>
            <a:r>
              <a:rPr lang="pt-BR" sz="1458">
                <a:solidFill>
                  <a:srgbClr val="A52A2A"/>
                </a:solidFill>
                <a:highlight>
                  <a:srgbClr val="FFFFFF"/>
                </a:highlight>
                <a:latin typeface="Courier New"/>
                <a:ea typeface="Courier New"/>
                <a:cs typeface="Courier New"/>
                <a:sym typeface="Courier New"/>
              </a:rPr>
              <a:t>body </a:t>
            </a:r>
            <a:r>
              <a:rPr lang="pt-BR" sz="1458">
                <a:solidFill>
                  <a:srgbClr val="000000"/>
                </a:solidFill>
                <a:highlight>
                  <a:srgbClr val="FFFFFF"/>
                </a:highlight>
                <a:latin typeface="Courier New"/>
                <a:ea typeface="Courier New"/>
                <a:cs typeface="Courier New"/>
                <a:sym typeface="Courier New"/>
              </a:rPr>
              <a:t>{</a:t>
            </a:r>
            <a:endParaRPr sz="1458">
              <a:solidFill>
                <a:srgbClr val="000000"/>
              </a:solidFill>
              <a:highlight>
                <a:srgbClr val="FFFFFF"/>
              </a:highlight>
              <a:latin typeface="Courier New"/>
              <a:ea typeface="Courier New"/>
              <a:cs typeface="Courier New"/>
              <a:sym typeface="Courier New"/>
            </a:endParaRPr>
          </a:p>
          <a:p>
            <a:pPr indent="0" lvl="0" marL="0" rtl="0" algn="l">
              <a:spcBef>
                <a:spcPts val="1200"/>
              </a:spcBef>
              <a:spcAft>
                <a:spcPts val="0"/>
              </a:spcAft>
              <a:buNone/>
            </a:pPr>
            <a:r>
              <a:rPr lang="pt-BR" sz="1458">
                <a:solidFill>
                  <a:srgbClr val="FF0000"/>
                </a:solidFill>
                <a:highlight>
                  <a:srgbClr val="FFFFFF"/>
                </a:highlight>
                <a:latin typeface="Courier New"/>
                <a:ea typeface="Courier New"/>
                <a:cs typeface="Courier New"/>
                <a:sym typeface="Courier New"/>
              </a:rPr>
              <a:t>  background-image</a:t>
            </a:r>
            <a:r>
              <a:rPr lang="pt-BR" sz="1458">
                <a:solidFill>
                  <a:srgbClr val="000000"/>
                </a:solidFill>
                <a:highlight>
                  <a:srgbClr val="FFFFFF"/>
                </a:highlight>
                <a:latin typeface="Courier New"/>
                <a:ea typeface="Courier New"/>
                <a:cs typeface="Courier New"/>
                <a:sym typeface="Courier New"/>
              </a:rPr>
              <a:t>:</a:t>
            </a:r>
            <a:r>
              <a:rPr lang="pt-BR" sz="1458">
                <a:solidFill>
                  <a:srgbClr val="0000CD"/>
                </a:solidFill>
                <a:highlight>
                  <a:srgbClr val="FFFFFF"/>
                </a:highlight>
                <a:latin typeface="Courier New"/>
                <a:ea typeface="Courier New"/>
                <a:cs typeface="Courier New"/>
                <a:sym typeface="Courier New"/>
              </a:rPr>
              <a:t> url("paper.gif")</a:t>
            </a:r>
            <a:r>
              <a:rPr lang="pt-BR" sz="1458">
                <a:solidFill>
                  <a:srgbClr val="000000"/>
                </a:solidFill>
                <a:highlight>
                  <a:srgbClr val="FFFFFF"/>
                </a:highlight>
                <a:latin typeface="Courier New"/>
                <a:ea typeface="Courier New"/>
                <a:cs typeface="Courier New"/>
                <a:sym typeface="Courier New"/>
              </a:rPr>
              <a:t>;</a:t>
            </a:r>
            <a:endParaRPr sz="1458">
              <a:solidFill>
                <a:srgbClr val="000000"/>
              </a:solidFill>
              <a:highlight>
                <a:srgbClr val="FFFFFF"/>
              </a:highlight>
              <a:latin typeface="Courier New"/>
              <a:ea typeface="Courier New"/>
              <a:cs typeface="Courier New"/>
              <a:sym typeface="Courier New"/>
            </a:endParaRPr>
          </a:p>
          <a:p>
            <a:pPr indent="0" lvl="0" marL="0" rtl="0" algn="l">
              <a:spcBef>
                <a:spcPts val="1200"/>
              </a:spcBef>
              <a:spcAft>
                <a:spcPts val="0"/>
              </a:spcAft>
              <a:buNone/>
            </a:pPr>
            <a:r>
              <a:rPr lang="pt-BR" sz="1458">
                <a:solidFill>
                  <a:srgbClr val="000000"/>
                </a:solidFill>
                <a:highlight>
                  <a:srgbClr val="FFFFFF"/>
                </a:highlight>
                <a:latin typeface="Courier New"/>
                <a:ea typeface="Courier New"/>
                <a:cs typeface="Courier New"/>
                <a:sym typeface="Courier New"/>
              </a:rPr>
              <a:t>}</a:t>
            </a:r>
            <a:endParaRPr sz="1608"/>
          </a:p>
          <a:p>
            <a:pPr indent="0" lvl="0" marL="0" rtl="0" algn="just">
              <a:spcBef>
                <a:spcPts val="1200"/>
              </a:spcBef>
              <a:spcAft>
                <a:spcPts val="1200"/>
              </a:spcAft>
              <a:buNone/>
            </a:pPr>
            <a:r>
              <a:rPr lang="pt-BR"/>
              <a:t>A imagem de fundo também pode ser definida para elementos específicos, como o elemento &lt;p&gt;</a:t>
            </a:r>
            <a:endParaRPr/>
          </a:p>
        </p:txBody>
      </p:sp>
      <p:pic>
        <p:nvPicPr>
          <p:cNvPr id="172" name="Google Shape;172;p25"/>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Background-image repeat</a:t>
            </a:r>
            <a:endParaRPr/>
          </a:p>
        </p:txBody>
      </p:sp>
      <p:sp>
        <p:nvSpPr>
          <p:cNvPr id="178" name="Google Shape;178;p2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Por padrão, a propriedade background-image repete uma imagem na horizontal e na vertical.</a:t>
            </a:r>
            <a:endParaRPr/>
          </a:p>
          <a:p>
            <a:pPr indent="0" lvl="0" marL="0" rtl="0" algn="just">
              <a:spcBef>
                <a:spcPts val="1200"/>
              </a:spcBef>
              <a:spcAft>
                <a:spcPts val="0"/>
              </a:spcAft>
              <a:buNone/>
            </a:pPr>
            <a:r>
              <a:rPr lang="pt-BR"/>
              <a:t>Algumas imagens devem ser repetidas apenas na horizontal ou na vertical, ou ficarão estranhas, como essa:</a:t>
            </a:r>
            <a:endParaRPr/>
          </a:p>
          <a:p>
            <a:pPr indent="0" lvl="0" marL="0" rtl="0" algn="just">
              <a:spcBef>
                <a:spcPts val="1200"/>
              </a:spcBef>
              <a:spcAft>
                <a:spcPts val="1200"/>
              </a:spcAft>
              <a:buNone/>
            </a:pPr>
            <a:r>
              <a:rPr lang="pt-BR"/>
              <a:t>Se a imagem for repetida apenas horizontalmente (background-repeat: repeat-x;), o plano de fundo ficará melhor</a:t>
            </a:r>
            <a:endParaRPr/>
          </a:p>
        </p:txBody>
      </p:sp>
      <p:pic>
        <p:nvPicPr>
          <p:cNvPr id="179" name="Google Shape;179;p26"/>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Background-image repeat</a:t>
            </a:r>
            <a:endParaRPr/>
          </a:p>
        </p:txBody>
      </p:sp>
      <p:sp>
        <p:nvSpPr>
          <p:cNvPr id="185" name="Google Shape;185;p2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Mostrar a imagem de fundo apenas uma vez também é especificado pela propriedade background-repeat</a:t>
            </a:r>
            <a:endParaRPr/>
          </a:p>
          <a:p>
            <a:pPr indent="0" lvl="0" marL="0" rtl="0" algn="just">
              <a:spcBef>
                <a:spcPts val="1200"/>
              </a:spcBef>
              <a:spcAft>
                <a:spcPts val="0"/>
              </a:spcAft>
              <a:buNone/>
            </a:pPr>
            <a:r>
              <a:rPr lang="pt-BR" sz="1450">
                <a:solidFill>
                  <a:srgbClr val="A52A2A"/>
                </a:solidFill>
                <a:highlight>
                  <a:srgbClr val="FFFFFF"/>
                </a:highlight>
                <a:latin typeface="Courier New"/>
                <a:ea typeface="Courier New"/>
                <a:cs typeface="Courier New"/>
                <a:sym typeface="Courier New"/>
              </a:rPr>
              <a:t>body </a:t>
            </a:r>
            <a:r>
              <a:rPr lang="pt-BR" sz="1450">
                <a:solidFill>
                  <a:srgbClr val="000000"/>
                </a:solidFill>
                <a:highlight>
                  <a:srgbClr val="FFFFFF"/>
                </a:highlight>
                <a:latin typeface="Courier New"/>
                <a:ea typeface="Courier New"/>
                <a:cs typeface="Courier New"/>
                <a:sym typeface="Courier New"/>
              </a:rPr>
              <a:t>{</a:t>
            </a:r>
            <a:endParaRPr sz="14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450">
                <a:solidFill>
                  <a:srgbClr val="FF0000"/>
                </a:solidFill>
                <a:highlight>
                  <a:srgbClr val="FFFFFF"/>
                </a:highlight>
                <a:latin typeface="Courier New"/>
                <a:ea typeface="Courier New"/>
                <a:cs typeface="Courier New"/>
                <a:sym typeface="Courier New"/>
              </a:rPr>
              <a:t>  background-image</a:t>
            </a:r>
            <a:r>
              <a:rPr lang="pt-BR" sz="1450">
                <a:solidFill>
                  <a:srgbClr val="000000"/>
                </a:solidFill>
                <a:highlight>
                  <a:srgbClr val="FFFFFF"/>
                </a:highlight>
                <a:latin typeface="Courier New"/>
                <a:ea typeface="Courier New"/>
                <a:cs typeface="Courier New"/>
                <a:sym typeface="Courier New"/>
              </a:rPr>
              <a:t>:</a:t>
            </a:r>
            <a:r>
              <a:rPr lang="pt-BR" sz="1450">
                <a:solidFill>
                  <a:srgbClr val="0000CD"/>
                </a:solidFill>
                <a:highlight>
                  <a:srgbClr val="FFFFFF"/>
                </a:highlight>
                <a:latin typeface="Courier New"/>
                <a:ea typeface="Courier New"/>
                <a:cs typeface="Courier New"/>
                <a:sym typeface="Courier New"/>
              </a:rPr>
              <a:t> url("img_tree.png")</a:t>
            </a:r>
            <a:r>
              <a:rPr lang="pt-BR" sz="1450">
                <a:solidFill>
                  <a:srgbClr val="000000"/>
                </a:solidFill>
                <a:highlight>
                  <a:srgbClr val="FFFFFF"/>
                </a:highlight>
                <a:latin typeface="Courier New"/>
                <a:ea typeface="Courier New"/>
                <a:cs typeface="Courier New"/>
                <a:sym typeface="Courier New"/>
              </a:rPr>
              <a:t>;</a:t>
            </a:r>
            <a:endParaRPr sz="14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450">
                <a:solidFill>
                  <a:srgbClr val="FF0000"/>
                </a:solidFill>
                <a:highlight>
                  <a:srgbClr val="FFFFFF"/>
                </a:highlight>
                <a:latin typeface="Courier New"/>
                <a:ea typeface="Courier New"/>
                <a:cs typeface="Courier New"/>
                <a:sym typeface="Courier New"/>
              </a:rPr>
              <a:t>  background-repeat</a:t>
            </a:r>
            <a:r>
              <a:rPr lang="pt-BR" sz="1450">
                <a:solidFill>
                  <a:srgbClr val="000000"/>
                </a:solidFill>
                <a:highlight>
                  <a:srgbClr val="FFFFFF"/>
                </a:highlight>
                <a:latin typeface="Courier New"/>
                <a:ea typeface="Courier New"/>
                <a:cs typeface="Courier New"/>
                <a:sym typeface="Courier New"/>
              </a:rPr>
              <a:t>:</a:t>
            </a:r>
            <a:r>
              <a:rPr lang="pt-BR" sz="1450">
                <a:solidFill>
                  <a:srgbClr val="0000CD"/>
                </a:solidFill>
                <a:highlight>
                  <a:srgbClr val="FFFFFF"/>
                </a:highlight>
                <a:latin typeface="Courier New"/>
                <a:ea typeface="Courier New"/>
                <a:cs typeface="Courier New"/>
                <a:sym typeface="Courier New"/>
              </a:rPr>
              <a:t> no-repeat</a:t>
            </a:r>
            <a:r>
              <a:rPr lang="pt-BR" sz="1450">
                <a:solidFill>
                  <a:srgbClr val="000000"/>
                </a:solidFill>
                <a:highlight>
                  <a:srgbClr val="FFFFFF"/>
                </a:highlight>
                <a:latin typeface="Courier New"/>
                <a:ea typeface="Courier New"/>
                <a:cs typeface="Courier New"/>
                <a:sym typeface="Courier New"/>
              </a:rPr>
              <a:t>;</a:t>
            </a:r>
            <a:endParaRPr sz="14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450">
                <a:solidFill>
                  <a:srgbClr val="000000"/>
                </a:solidFill>
                <a:highlight>
                  <a:srgbClr val="FFFFFF"/>
                </a:highlight>
                <a:latin typeface="Courier New"/>
                <a:ea typeface="Courier New"/>
                <a:cs typeface="Courier New"/>
                <a:sym typeface="Courier New"/>
              </a:rPr>
              <a:t>}</a:t>
            </a:r>
            <a:endParaRPr sz="1600"/>
          </a:p>
        </p:txBody>
      </p:sp>
      <p:pic>
        <p:nvPicPr>
          <p:cNvPr id="186" name="Google Shape;186;p27"/>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Background-image position</a:t>
            </a:r>
            <a:endParaRPr/>
          </a:p>
        </p:txBody>
      </p:sp>
      <p:sp>
        <p:nvSpPr>
          <p:cNvPr id="192" name="Google Shape;192;p2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background-position é usada para especificar a posição da imagem de fundo.</a:t>
            </a:r>
            <a:endParaRPr/>
          </a:p>
          <a:p>
            <a:pPr indent="0" lvl="0" marL="0" rtl="0" algn="just">
              <a:spcBef>
                <a:spcPts val="1200"/>
              </a:spcBef>
              <a:spcAft>
                <a:spcPts val="0"/>
              </a:spcAft>
              <a:buNone/>
            </a:pPr>
            <a:r>
              <a:t/>
            </a:r>
            <a:endParaRPr/>
          </a:p>
          <a:p>
            <a:pPr indent="0" lvl="0" marL="0" rtl="0" algn="ctr">
              <a:spcBef>
                <a:spcPts val="1200"/>
              </a:spcBef>
              <a:spcAft>
                <a:spcPts val="1200"/>
              </a:spcAft>
              <a:buNone/>
            </a:pPr>
            <a:r>
              <a:rPr lang="pt-BR" sz="1550">
                <a:solidFill>
                  <a:srgbClr val="FF0000"/>
                </a:solidFill>
                <a:highlight>
                  <a:srgbClr val="FFFFFF"/>
                </a:highlight>
                <a:latin typeface="Courier New"/>
                <a:ea typeface="Courier New"/>
                <a:cs typeface="Courier New"/>
                <a:sym typeface="Courier New"/>
              </a:rPr>
              <a:t>  background-position</a:t>
            </a:r>
            <a:r>
              <a:rPr lang="pt-BR" sz="1550">
                <a:solidFill>
                  <a:srgbClr val="000000"/>
                </a:solidFill>
                <a:highlight>
                  <a:srgbClr val="FFFFFF"/>
                </a:highlight>
                <a:latin typeface="Courier New"/>
                <a:ea typeface="Courier New"/>
                <a:cs typeface="Courier New"/>
                <a:sym typeface="Courier New"/>
              </a:rPr>
              <a:t>:</a:t>
            </a:r>
            <a:r>
              <a:rPr lang="pt-BR" sz="1550">
                <a:solidFill>
                  <a:srgbClr val="0000CD"/>
                </a:solidFill>
                <a:highlight>
                  <a:srgbClr val="FFFFFF"/>
                </a:highlight>
                <a:latin typeface="Courier New"/>
                <a:ea typeface="Courier New"/>
                <a:cs typeface="Courier New"/>
                <a:sym typeface="Courier New"/>
              </a:rPr>
              <a:t> right top</a:t>
            </a:r>
            <a:r>
              <a:rPr lang="pt-BR" sz="1550">
                <a:solidFill>
                  <a:srgbClr val="000000"/>
                </a:solidFill>
                <a:highlight>
                  <a:srgbClr val="FFFFFF"/>
                </a:highlight>
                <a:latin typeface="Courier New"/>
                <a:ea typeface="Courier New"/>
                <a:cs typeface="Courier New"/>
                <a:sym typeface="Courier New"/>
              </a:rPr>
              <a:t>;</a:t>
            </a:r>
            <a:endParaRPr sz="1700"/>
          </a:p>
        </p:txBody>
      </p:sp>
      <p:pic>
        <p:nvPicPr>
          <p:cNvPr id="193" name="Google Shape;193;p28"/>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Background-image attachment</a:t>
            </a:r>
            <a:endParaRPr/>
          </a:p>
        </p:txBody>
      </p:sp>
      <p:sp>
        <p:nvSpPr>
          <p:cNvPr id="199" name="Google Shape;199;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background-attachment especifica se a imagem de fundo deve rolar ou ser fixa (não rolará com o resto da página)</a:t>
            </a:r>
            <a:endParaRPr/>
          </a:p>
          <a:p>
            <a:pPr indent="-311150" lvl="0" marL="457200" rtl="0" algn="just">
              <a:spcBef>
                <a:spcPts val="1200"/>
              </a:spcBef>
              <a:spcAft>
                <a:spcPts val="0"/>
              </a:spcAft>
              <a:buSzPts val="1300"/>
              <a:buChar char="●"/>
            </a:pPr>
            <a:r>
              <a:rPr lang="pt-BR"/>
              <a:t>fixed</a:t>
            </a:r>
            <a:endParaRPr/>
          </a:p>
          <a:p>
            <a:pPr indent="-311150" lvl="0" marL="457200" rtl="0" algn="just">
              <a:spcBef>
                <a:spcPts val="0"/>
              </a:spcBef>
              <a:spcAft>
                <a:spcPts val="0"/>
              </a:spcAft>
              <a:buSzPts val="1300"/>
              <a:buChar char="●"/>
            </a:pPr>
            <a:r>
              <a:rPr lang="pt-BR"/>
              <a:t>scroll</a:t>
            </a:r>
            <a:endParaRPr/>
          </a:p>
        </p:txBody>
      </p:sp>
      <p:pic>
        <p:nvPicPr>
          <p:cNvPr id="200" name="Google Shape;200;p29"/>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Background abreviado</a:t>
            </a:r>
            <a:endParaRPr/>
          </a:p>
        </p:txBody>
      </p:sp>
      <p:sp>
        <p:nvSpPr>
          <p:cNvPr id="206" name="Google Shape;206;p30"/>
          <p:cNvSpPr txBox="1"/>
          <p:nvPr>
            <p:ph idx="1" type="body"/>
          </p:nvPr>
        </p:nvSpPr>
        <p:spPr>
          <a:xfrm>
            <a:off x="729450" y="2078875"/>
            <a:ext cx="3842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Para encurtar o código, também é possível especificar todas as propriedades do plano de fundo em uma única propriedade. Isso é chamado de propriedade abreviada.</a:t>
            </a:r>
            <a:endParaRPr/>
          </a:p>
          <a:p>
            <a:pPr indent="0" lvl="0" marL="0" rtl="0" algn="just">
              <a:spcBef>
                <a:spcPts val="1200"/>
              </a:spcBef>
              <a:spcAft>
                <a:spcPts val="1200"/>
              </a:spcAft>
              <a:buNone/>
            </a:pPr>
            <a:r>
              <a:t/>
            </a:r>
            <a:endParaRPr/>
          </a:p>
        </p:txBody>
      </p:sp>
      <p:pic>
        <p:nvPicPr>
          <p:cNvPr id="207" name="Google Shape;207;p30"/>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208" name="Google Shape;208;p30"/>
          <p:cNvPicPr preferRelativeResize="0"/>
          <p:nvPr/>
        </p:nvPicPr>
        <p:blipFill rotWithShape="1">
          <a:blip r:embed="rId4">
            <a:alphaModFix/>
          </a:blip>
          <a:srcRect b="51554" l="17211" r="59843" t="30806"/>
          <a:stretch/>
        </p:blipFill>
        <p:spPr>
          <a:xfrm>
            <a:off x="4977800" y="910175"/>
            <a:ext cx="3842400" cy="1661585"/>
          </a:xfrm>
          <a:prstGeom prst="rect">
            <a:avLst/>
          </a:prstGeom>
          <a:noFill/>
          <a:ln>
            <a:noFill/>
          </a:ln>
        </p:spPr>
      </p:pic>
      <p:pic>
        <p:nvPicPr>
          <p:cNvPr id="209" name="Google Shape;209;p30"/>
          <p:cNvPicPr preferRelativeResize="0"/>
          <p:nvPr/>
        </p:nvPicPr>
        <p:blipFill rotWithShape="1">
          <a:blip r:embed="rId5">
            <a:alphaModFix/>
          </a:blip>
          <a:srcRect b="41815" l="16911" r="46437" t="49107"/>
          <a:stretch/>
        </p:blipFill>
        <p:spPr>
          <a:xfrm>
            <a:off x="2362575" y="3655500"/>
            <a:ext cx="6055574" cy="843599"/>
          </a:xfrm>
          <a:prstGeom prst="rect">
            <a:avLst/>
          </a:prstGeom>
          <a:noFill/>
          <a:ln>
            <a:noFill/>
          </a:ln>
        </p:spPr>
      </p:pic>
      <p:sp>
        <p:nvSpPr>
          <p:cNvPr id="210" name="Google Shape;210;p30"/>
          <p:cNvSpPr/>
          <p:nvPr/>
        </p:nvSpPr>
        <p:spPr>
          <a:xfrm>
            <a:off x="5963650" y="2765075"/>
            <a:ext cx="480300" cy="642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Unidades de Medida</a:t>
            </a:r>
            <a:endParaRPr/>
          </a:p>
        </p:txBody>
      </p:sp>
      <p:sp>
        <p:nvSpPr>
          <p:cNvPr id="216" name="Google Shape;216;p31"/>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Uma unidade CSS determina o tamanho de uma propriedade que você está configurando para um elemento ou seu conteúdo.</a:t>
            </a:r>
            <a:endParaRPr/>
          </a:p>
          <a:p>
            <a:pPr indent="0" lvl="0" marL="0" rtl="0" algn="just">
              <a:spcBef>
                <a:spcPts val="1200"/>
              </a:spcBef>
              <a:spcAft>
                <a:spcPts val="0"/>
              </a:spcAft>
              <a:buNone/>
            </a:pPr>
            <a:r>
              <a:rPr lang="pt-BR"/>
              <a:t>Devemos considerar:</a:t>
            </a:r>
            <a:endParaRPr/>
          </a:p>
          <a:p>
            <a:pPr indent="-311150" lvl="0" marL="457200" rtl="0" algn="just">
              <a:spcBef>
                <a:spcPts val="1200"/>
              </a:spcBef>
              <a:spcAft>
                <a:spcPts val="0"/>
              </a:spcAft>
              <a:buSzPts val="1300"/>
              <a:buChar char="●"/>
            </a:pPr>
            <a:r>
              <a:rPr lang="pt-BR"/>
              <a:t>Absoluta</a:t>
            </a:r>
            <a:endParaRPr/>
          </a:p>
          <a:p>
            <a:pPr indent="-311150" lvl="0" marL="457200" rtl="0" algn="just">
              <a:spcBef>
                <a:spcPts val="0"/>
              </a:spcBef>
              <a:spcAft>
                <a:spcPts val="0"/>
              </a:spcAft>
              <a:buSzPts val="1300"/>
              <a:buChar char="●"/>
            </a:pPr>
            <a:r>
              <a:rPr lang="pt-BR"/>
              <a:t>Relativa</a:t>
            </a:r>
            <a:endParaRPr/>
          </a:p>
        </p:txBody>
      </p:sp>
      <p:pic>
        <p:nvPicPr>
          <p:cNvPr id="217" name="Google Shape;217;p31"/>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Adicionando CSS</a:t>
            </a:r>
            <a:endParaRPr/>
          </a:p>
        </p:txBody>
      </p:sp>
      <p:sp>
        <p:nvSpPr>
          <p:cNvPr id="94" name="Google Shape;94;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Quando um navegador lê uma folha de estilo, ele formata o documento HTML de acordo com as informações da folha de estilo.</a:t>
            </a:r>
            <a:endParaRPr/>
          </a:p>
          <a:p>
            <a:pPr indent="0" lvl="0" marL="0" rtl="0" algn="just">
              <a:spcBef>
                <a:spcPts val="1200"/>
              </a:spcBef>
              <a:spcAft>
                <a:spcPts val="0"/>
              </a:spcAft>
              <a:buNone/>
            </a:pPr>
            <a:r>
              <a:rPr lang="pt-BR"/>
              <a:t>Existem três maneiras de inserir uma folha de estilo:</a:t>
            </a:r>
            <a:endParaRPr/>
          </a:p>
          <a:p>
            <a:pPr indent="-311150" lvl="0" marL="457200" rtl="0" algn="just">
              <a:spcBef>
                <a:spcPts val="1200"/>
              </a:spcBef>
              <a:spcAft>
                <a:spcPts val="0"/>
              </a:spcAft>
              <a:buSzPts val="1300"/>
              <a:buChar char="●"/>
            </a:pPr>
            <a:r>
              <a:rPr lang="pt-BR"/>
              <a:t>CSS externo</a:t>
            </a:r>
            <a:endParaRPr/>
          </a:p>
          <a:p>
            <a:pPr indent="-311150" lvl="0" marL="457200" rtl="0" algn="just">
              <a:spcBef>
                <a:spcPts val="0"/>
              </a:spcBef>
              <a:spcAft>
                <a:spcPts val="0"/>
              </a:spcAft>
              <a:buSzPts val="1300"/>
              <a:buChar char="●"/>
            </a:pPr>
            <a:r>
              <a:rPr lang="pt-BR"/>
              <a:t>CSS interno</a:t>
            </a:r>
            <a:endParaRPr/>
          </a:p>
          <a:p>
            <a:pPr indent="-311150" lvl="0" marL="457200" rtl="0" algn="just">
              <a:spcBef>
                <a:spcPts val="0"/>
              </a:spcBef>
              <a:spcAft>
                <a:spcPts val="0"/>
              </a:spcAft>
              <a:buSzPts val="1300"/>
              <a:buChar char="●"/>
            </a:pPr>
            <a:r>
              <a:rPr lang="pt-BR"/>
              <a:t>CSS embutido</a:t>
            </a:r>
            <a:endParaRPr/>
          </a:p>
          <a:p>
            <a:pPr indent="0" lvl="0" marL="0" rtl="0" algn="just">
              <a:spcBef>
                <a:spcPts val="1200"/>
              </a:spcBef>
              <a:spcAft>
                <a:spcPts val="1200"/>
              </a:spcAft>
              <a:buNone/>
            </a:pPr>
            <a:r>
              <a:t/>
            </a:r>
            <a:endParaRPr/>
          </a:p>
        </p:txBody>
      </p:sp>
      <p:pic>
        <p:nvPicPr>
          <p:cNvPr id="95" name="Google Shape;95;p14"/>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Absolutas</a:t>
            </a:r>
            <a:endParaRPr/>
          </a:p>
        </p:txBody>
      </p:sp>
      <p:sp>
        <p:nvSpPr>
          <p:cNvPr id="223" name="Google Shape;223;p32"/>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As unidades que são “absolutas” são do mesmo tamanho, independentemente do elemento pai ou do tamanho da janela. Isso significa que uma propriedade definida com um valor que tem uma unidade absoluta terá esse tamanho quando vista em um telefone ou em um monitor grande (e tudo mais!)</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pt-BR"/>
              <a:t>Unidades absolutas podem ser úteis ao trabalhar em um projeto em que a responsividade não está sendo considerada. Por exemplo, aplicativos de desktop que não podem ser redimensionados podem ser estilizados para as dimensões padrão. Se a janela não for dimensionada, você também não precisará do conteúdo.</a:t>
            </a:r>
            <a:endParaRPr/>
          </a:p>
        </p:txBody>
      </p:sp>
      <p:pic>
        <p:nvPicPr>
          <p:cNvPr id="224" name="Google Shape;224;p32"/>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Absolutas</a:t>
            </a:r>
            <a:endParaRPr/>
          </a:p>
        </p:txBody>
      </p:sp>
      <p:pic>
        <p:nvPicPr>
          <p:cNvPr id="230" name="Google Shape;230;p33"/>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231" name="Google Shape;231;p33"/>
          <p:cNvPicPr preferRelativeResize="0"/>
          <p:nvPr/>
        </p:nvPicPr>
        <p:blipFill rotWithShape="1">
          <a:blip r:embed="rId4">
            <a:alphaModFix/>
          </a:blip>
          <a:srcRect b="32532" l="24098" r="24692" t="12992"/>
          <a:stretch/>
        </p:blipFill>
        <p:spPr>
          <a:xfrm>
            <a:off x="2066113" y="1853850"/>
            <a:ext cx="5011776" cy="29989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Relativas</a:t>
            </a:r>
            <a:endParaRPr/>
          </a:p>
        </p:txBody>
      </p:sp>
      <p:sp>
        <p:nvSpPr>
          <p:cNvPr id="237" name="Google Shape;237;p34"/>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As unidades relativas são úteis para estilizar sites responsivos porque são dimensionadas em relação ao pai ou ao tamanho da janela (dependendo da unidade).</a:t>
            </a:r>
            <a:endParaRPr/>
          </a:p>
          <a:p>
            <a:pPr indent="0" lvl="0" marL="0" rtl="0" algn="just">
              <a:spcBef>
                <a:spcPts val="1200"/>
              </a:spcBef>
              <a:spcAft>
                <a:spcPts val="1200"/>
              </a:spcAft>
              <a:buNone/>
            </a:pPr>
            <a:r>
              <a:rPr lang="pt-BR"/>
              <a:t>As unidades relativas podem ser um pouco mais difíceis do que as unidades absolutas para determinar qual usar, então vamos ver suas opções em detalhes.</a:t>
            </a:r>
            <a:endParaRPr/>
          </a:p>
        </p:txBody>
      </p:sp>
      <p:pic>
        <p:nvPicPr>
          <p:cNvPr id="238" name="Google Shape;238;p34"/>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Relativas</a:t>
            </a:r>
            <a:endParaRPr/>
          </a:p>
        </p:txBody>
      </p:sp>
      <p:pic>
        <p:nvPicPr>
          <p:cNvPr id="244" name="Google Shape;244;p35"/>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graphicFrame>
        <p:nvGraphicFramePr>
          <p:cNvPr id="245" name="Google Shape;245;p35"/>
          <p:cNvGraphicFramePr/>
          <p:nvPr/>
        </p:nvGraphicFramePr>
        <p:xfrm>
          <a:off x="952500" y="1924050"/>
          <a:ext cx="3000000" cy="3000000"/>
        </p:xfrm>
        <a:graphic>
          <a:graphicData uri="http://schemas.openxmlformats.org/drawingml/2006/table">
            <a:tbl>
              <a:tblPr>
                <a:noFill/>
                <a:tableStyleId>{E913B708-0854-4274-880E-1CA3D7090442}</a:tableStyleId>
              </a:tblPr>
              <a:tblGrid>
                <a:gridCol w="3619500"/>
                <a:gridCol w="3619500"/>
              </a:tblGrid>
              <a:tr h="381000">
                <a:tc>
                  <a:txBody>
                    <a:bodyPr/>
                    <a:lstStyle/>
                    <a:p>
                      <a:pPr indent="0" lvl="0" marL="0" rtl="0" algn="ctr">
                        <a:spcBef>
                          <a:spcPts val="0"/>
                        </a:spcBef>
                        <a:spcAft>
                          <a:spcPts val="0"/>
                        </a:spcAft>
                        <a:buNone/>
                      </a:pPr>
                      <a:r>
                        <a:rPr lang="pt-BR"/>
                        <a:t>Unidade</a:t>
                      </a:r>
                      <a:endParaRPr/>
                    </a:p>
                  </a:txBody>
                  <a:tcPr marT="91425" marB="91425" marR="91425" marL="91425"/>
                </a:tc>
                <a:tc>
                  <a:txBody>
                    <a:bodyPr/>
                    <a:lstStyle/>
                    <a:p>
                      <a:pPr indent="0" lvl="0" marL="0" rtl="0" algn="ctr">
                        <a:spcBef>
                          <a:spcPts val="0"/>
                        </a:spcBef>
                        <a:spcAft>
                          <a:spcPts val="0"/>
                        </a:spcAft>
                        <a:buNone/>
                      </a:pPr>
                      <a:r>
                        <a:rPr lang="pt-BR"/>
                        <a:t>Descrição</a:t>
                      </a:r>
                      <a:endParaRPr/>
                    </a:p>
                  </a:txBody>
                  <a:tcPr marT="91425" marB="91425" marR="91425" marL="91425"/>
                </a:tc>
              </a:tr>
              <a:tr h="381000">
                <a:tc>
                  <a:txBody>
                    <a:bodyPr/>
                    <a:lstStyle/>
                    <a:p>
                      <a:pPr indent="0" lvl="0" marL="0" rtl="0" algn="ctr">
                        <a:spcBef>
                          <a:spcPts val="0"/>
                        </a:spcBef>
                        <a:spcAft>
                          <a:spcPts val="0"/>
                        </a:spcAft>
                        <a:buNone/>
                      </a:pPr>
                      <a:r>
                        <a:rPr lang="pt-BR"/>
                        <a:t>%</a:t>
                      </a:r>
                      <a:endParaRPr/>
                    </a:p>
                  </a:txBody>
                  <a:tcPr marT="91425" marB="91425" marR="91425" marL="91425"/>
                </a:tc>
                <a:tc>
                  <a:txBody>
                    <a:bodyPr/>
                    <a:lstStyle/>
                    <a:p>
                      <a:pPr indent="0" lvl="0" marL="0" rtl="0" algn="ctr">
                        <a:spcBef>
                          <a:spcPts val="0"/>
                        </a:spcBef>
                        <a:spcAft>
                          <a:spcPts val="0"/>
                        </a:spcAft>
                        <a:buNone/>
                      </a:pPr>
                      <a:r>
                        <a:rPr lang="pt-BR"/>
                        <a:t>É relativa ao elemento pai</a:t>
                      </a:r>
                      <a:endParaRPr/>
                    </a:p>
                  </a:txBody>
                  <a:tcPr marT="91425" marB="91425" marR="91425" marL="91425"/>
                </a:tc>
              </a:tr>
              <a:tr h="381000">
                <a:tc>
                  <a:txBody>
                    <a:bodyPr/>
                    <a:lstStyle/>
                    <a:p>
                      <a:pPr indent="0" lvl="0" marL="0" rtl="0" algn="ctr">
                        <a:spcBef>
                          <a:spcPts val="0"/>
                        </a:spcBef>
                        <a:spcAft>
                          <a:spcPts val="0"/>
                        </a:spcAft>
                        <a:buNone/>
                      </a:pPr>
                      <a:r>
                        <a:rPr lang="pt-BR"/>
                        <a:t>em</a:t>
                      </a:r>
                      <a:endParaRPr/>
                    </a:p>
                  </a:txBody>
                  <a:tcPr marT="91425" marB="91425" marR="91425" marL="91425"/>
                </a:tc>
                <a:tc>
                  <a:txBody>
                    <a:bodyPr/>
                    <a:lstStyle/>
                    <a:p>
                      <a:pPr indent="0" lvl="0" marL="0" rtl="0" algn="ctr">
                        <a:spcBef>
                          <a:spcPts val="0"/>
                        </a:spcBef>
                        <a:spcAft>
                          <a:spcPts val="0"/>
                        </a:spcAft>
                        <a:buNone/>
                      </a:pPr>
                      <a:r>
                        <a:rPr lang="pt-BR"/>
                        <a:t>Relativa ao atual tamanho da fonte do elemento</a:t>
                      </a:r>
                      <a:endParaRPr/>
                    </a:p>
                  </a:txBody>
                  <a:tcPr marT="91425" marB="91425" marR="91425" marL="91425"/>
                </a:tc>
              </a:tr>
              <a:tr h="381000">
                <a:tc>
                  <a:txBody>
                    <a:bodyPr/>
                    <a:lstStyle/>
                    <a:p>
                      <a:pPr indent="0" lvl="0" marL="0" rtl="0" algn="ctr">
                        <a:spcBef>
                          <a:spcPts val="0"/>
                        </a:spcBef>
                        <a:spcAft>
                          <a:spcPts val="0"/>
                        </a:spcAft>
                        <a:buNone/>
                      </a:pPr>
                      <a:r>
                        <a:rPr lang="pt-BR"/>
                        <a:t>vw</a:t>
                      </a:r>
                      <a:endParaRPr/>
                    </a:p>
                  </a:txBody>
                  <a:tcPr marT="91425" marB="91425" marR="91425" marL="91425"/>
                </a:tc>
                <a:tc>
                  <a:txBody>
                    <a:bodyPr/>
                    <a:lstStyle/>
                    <a:p>
                      <a:pPr indent="0" lvl="0" marL="0" rtl="0" algn="ctr">
                        <a:spcBef>
                          <a:spcPts val="0"/>
                        </a:spcBef>
                        <a:spcAft>
                          <a:spcPts val="0"/>
                        </a:spcAft>
                        <a:buNone/>
                      </a:pPr>
                      <a:r>
                        <a:rPr lang="pt-BR"/>
                        <a:t>relativo à largura do viewport. 1vw = 1/100 da largura do viewport</a:t>
                      </a:r>
                      <a:endParaRPr/>
                    </a:p>
                  </a:txBody>
                  <a:tcPr marT="91425" marB="91425" marR="91425" marL="91425"/>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Relativas</a:t>
            </a:r>
            <a:endParaRPr/>
          </a:p>
        </p:txBody>
      </p:sp>
      <p:sp>
        <p:nvSpPr>
          <p:cNvPr id="251" name="Google Shape;251;p36"/>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Nem sempre é claro qual dessas opções é melhor usar para cada tipo de propriedade CSS. Por exemplo, % geralmente é mais apropriado para propriedades relacionadas ao layout, como largura, do que para o tamanho da fonte.</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Aqui estão alguns exemplos de quando você usaria cada unidade relativa.</a:t>
            </a:r>
            <a:endParaRPr/>
          </a:p>
          <a:p>
            <a:pPr indent="0" lvl="0" marL="0" rtl="0" algn="just">
              <a:spcBef>
                <a:spcPts val="1200"/>
              </a:spcBef>
              <a:spcAft>
                <a:spcPts val="1200"/>
              </a:spcAft>
              <a:buNone/>
            </a:pPr>
            <a:r>
              <a:t/>
            </a:r>
            <a:endParaRPr/>
          </a:p>
        </p:txBody>
      </p:sp>
      <p:pic>
        <p:nvPicPr>
          <p:cNvPr id="252" name="Google Shape;252;p36"/>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Relativas</a:t>
            </a:r>
            <a:endParaRPr/>
          </a:p>
        </p:txBody>
      </p:sp>
      <p:sp>
        <p:nvSpPr>
          <p:cNvPr id="258" name="Google Shape;258;p37"/>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311150" lvl="0" marL="457200" rtl="0" algn="just">
              <a:spcBef>
                <a:spcPts val="0"/>
              </a:spcBef>
              <a:spcAft>
                <a:spcPts val="0"/>
              </a:spcAft>
              <a:buSzPts val="1300"/>
              <a:buChar char="●"/>
            </a:pPr>
            <a:r>
              <a:rPr lang="pt-BR"/>
              <a:t>% - Você deseja que um elemento filho tenha 10% da largura do pai como margem para que nunca preencha todo o elemento pai. Se o tamanho do pai mudar, a margem também será atualizada.</a:t>
            </a:r>
            <a:endParaRPr/>
          </a:p>
          <a:p>
            <a:pPr indent="-311150" lvl="0" marL="457200" rtl="0" algn="just">
              <a:spcBef>
                <a:spcPts val="0"/>
              </a:spcBef>
              <a:spcAft>
                <a:spcPts val="0"/>
              </a:spcAft>
              <a:buSzPts val="1300"/>
              <a:buChar char="●"/>
            </a:pPr>
            <a:r>
              <a:rPr lang="pt-BR"/>
              <a:t>em - Você quer que a fonte de um elemento filho tenha metade do tamanho da fonte de seu pai (por exemplo, o parágrafo sob o título de uma seção).</a:t>
            </a:r>
            <a:endParaRPr/>
          </a:p>
          <a:p>
            <a:pPr indent="-311150" lvl="0" marL="457200" rtl="0" algn="just">
              <a:spcBef>
                <a:spcPts val="0"/>
              </a:spcBef>
              <a:spcAft>
                <a:spcPts val="0"/>
              </a:spcAft>
              <a:buSzPts val="1300"/>
              <a:buChar char="●"/>
            </a:pPr>
            <a:r>
              <a:rPr lang="pt-BR"/>
              <a:t>vw - Você tem uma seção com texto que deve ter metade da largura da janela/janela.</a:t>
            </a:r>
            <a:endParaRPr/>
          </a:p>
        </p:txBody>
      </p:sp>
      <p:pic>
        <p:nvPicPr>
          <p:cNvPr id="259" name="Google Shape;259;p37"/>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Relativas</a:t>
            </a:r>
            <a:endParaRPr/>
          </a:p>
        </p:txBody>
      </p:sp>
      <p:sp>
        <p:nvSpPr>
          <p:cNvPr id="265" name="Google Shape;265;p38"/>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311150" lvl="0" marL="457200" rtl="0" algn="just">
              <a:spcBef>
                <a:spcPts val="0"/>
              </a:spcBef>
              <a:spcAft>
                <a:spcPts val="0"/>
              </a:spcAft>
              <a:buSzPts val="1300"/>
              <a:buChar char="●"/>
            </a:pPr>
            <a:r>
              <a:rPr lang="pt-BR"/>
              <a:t>% - Você deseja que um elemento filho tenha 10% da largura do pai como margem para que nunca preencha todo o elemento pai. Se o tamanho do pai mudar, a margem também será atualizada.</a:t>
            </a:r>
            <a:endParaRPr/>
          </a:p>
          <a:p>
            <a:pPr indent="-311150" lvl="0" marL="457200" rtl="0" algn="just">
              <a:spcBef>
                <a:spcPts val="0"/>
              </a:spcBef>
              <a:spcAft>
                <a:spcPts val="0"/>
              </a:spcAft>
              <a:buSzPts val="1300"/>
              <a:buChar char="●"/>
            </a:pPr>
            <a:r>
              <a:rPr lang="pt-BR"/>
              <a:t>em - Você quer que a fonte de um elemento filho tenha metade do tamanho da fonte de seu pai (por exemplo, o parágrafo sob o título de uma seção).</a:t>
            </a:r>
            <a:endParaRPr/>
          </a:p>
          <a:p>
            <a:pPr indent="-311150" lvl="0" marL="457200" rtl="0" algn="just">
              <a:spcBef>
                <a:spcPts val="0"/>
              </a:spcBef>
              <a:spcAft>
                <a:spcPts val="0"/>
              </a:spcAft>
              <a:buSzPts val="1300"/>
              <a:buChar char="●"/>
            </a:pPr>
            <a:r>
              <a:rPr lang="pt-BR"/>
              <a:t>vw - Você tem uma seção com texto que deve ter metade da largura da janela/janela.</a:t>
            </a:r>
            <a:endParaRPr/>
          </a:p>
        </p:txBody>
      </p:sp>
      <p:pic>
        <p:nvPicPr>
          <p:cNvPr id="266" name="Google Shape;266;p38"/>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Box Model</a:t>
            </a:r>
            <a:endParaRPr/>
          </a:p>
        </p:txBody>
      </p:sp>
      <p:sp>
        <p:nvSpPr>
          <p:cNvPr id="272" name="Google Shape;272;p39"/>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Em CSS, o termo "modelo de caixa" é usado quando se fala de design e layout.</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O modelo de caixa CSS é essencialmente uma caixa que envolve cada elemento HTML. Ele consiste em: margens, bordas, preenchimento e o conteúdo real. A imagem abaixo ilustra o modelo da caixa:</a:t>
            </a:r>
            <a:endParaRPr/>
          </a:p>
          <a:p>
            <a:pPr indent="0" lvl="0" marL="0" rtl="0" algn="just">
              <a:spcBef>
                <a:spcPts val="1200"/>
              </a:spcBef>
              <a:spcAft>
                <a:spcPts val="1200"/>
              </a:spcAft>
              <a:buNone/>
            </a:pPr>
            <a:r>
              <a:t/>
            </a:r>
            <a:endParaRPr/>
          </a:p>
        </p:txBody>
      </p:sp>
      <p:pic>
        <p:nvPicPr>
          <p:cNvPr id="273" name="Google Shape;273;p39"/>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Box Model</a:t>
            </a:r>
            <a:endParaRPr/>
          </a:p>
        </p:txBody>
      </p:sp>
      <p:pic>
        <p:nvPicPr>
          <p:cNvPr id="279" name="Google Shape;279;p40"/>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280" name="Google Shape;280;p40"/>
          <p:cNvPicPr preferRelativeResize="0"/>
          <p:nvPr/>
        </p:nvPicPr>
        <p:blipFill rotWithShape="1">
          <a:blip r:embed="rId4">
            <a:alphaModFix/>
          </a:blip>
          <a:srcRect b="17295" l="15729" r="16556" t="34834"/>
          <a:stretch/>
        </p:blipFill>
        <p:spPr>
          <a:xfrm>
            <a:off x="1001050" y="2035475"/>
            <a:ext cx="7141877" cy="283987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Box Model</a:t>
            </a:r>
            <a:endParaRPr/>
          </a:p>
        </p:txBody>
      </p:sp>
      <p:sp>
        <p:nvSpPr>
          <p:cNvPr id="286" name="Google Shape;286;p41"/>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Para definir a largura e a altura de um elemento corretamente em todos os navegadores, você precisa saber como funciona o modelo de caixa.</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pt-BR"/>
              <a:t>Importante: Ao definir as propriedades de largura e altura de um elemento com CSS, basta definir a largura e a altura da área de conteúdo. Para calcular o tamanho total de um elemento, você também deve adicionar preenchimento, bordas e margens.</a:t>
            </a:r>
            <a:endParaRPr/>
          </a:p>
        </p:txBody>
      </p:sp>
      <p:pic>
        <p:nvPicPr>
          <p:cNvPr id="287" name="Google Shape;287;p41"/>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Externo</a:t>
            </a:r>
            <a:endParaRPr/>
          </a:p>
        </p:txBody>
      </p:sp>
      <p:sp>
        <p:nvSpPr>
          <p:cNvPr id="101" name="Google Shape;101;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20000"/>
          </a:bodyPr>
          <a:lstStyle/>
          <a:p>
            <a:pPr indent="0" lvl="0" marL="0" rtl="0" algn="just">
              <a:spcBef>
                <a:spcPts val="0"/>
              </a:spcBef>
              <a:spcAft>
                <a:spcPts val="0"/>
              </a:spcAft>
              <a:buNone/>
            </a:pPr>
            <a:r>
              <a:rPr lang="pt-BR"/>
              <a:t>Com uma folha de estilo externa, você pode alterar a aparência de um site inteiro alterando apenas um arquivo!</a:t>
            </a:r>
            <a:endParaRPr/>
          </a:p>
          <a:p>
            <a:pPr indent="0" lvl="0" marL="0" rtl="0" algn="just">
              <a:spcBef>
                <a:spcPts val="1200"/>
              </a:spcBef>
              <a:spcAft>
                <a:spcPts val="0"/>
              </a:spcAft>
              <a:buNone/>
            </a:pPr>
            <a:r>
              <a:rPr lang="pt-BR"/>
              <a:t>Cada página HTML deve incluir uma referência ao arquivo de folha de estilo externo dentro do elemento &lt;link&gt;, dentro da seção head.</a:t>
            </a:r>
            <a:endParaRPr/>
          </a:p>
          <a:p>
            <a:pPr indent="0" lvl="0" marL="0" rtl="0" algn="just">
              <a:spcBef>
                <a:spcPts val="1200"/>
              </a:spcBef>
              <a:spcAft>
                <a:spcPts val="0"/>
              </a:spcAft>
              <a:buNone/>
            </a:pPr>
            <a:r>
              <a:t/>
            </a:r>
            <a:endParaRPr/>
          </a:p>
          <a:p>
            <a:pPr indent="0" lvl="0" marL="0" rtl="0" algn="ctr">
              <a:spcBef>
                <a:spcPts val="1200"/>
              </a:spcBef>
              <a:spcAft>
                <a:spcPts val="0"/>
              </a:spcAft>
              <a:buNone/>
            </a:pPr>
            <a:r>
              <a:rPr lang="pt-BR" sz="1550">
                <a:solidFill>
                  <a:srgbClr val="0000CD"/>
                </a:solidFill>
                <a:highlight>
                  <a:srgbClr val="FFFFFF"/>
                </a:highlight>
                <a:latin typeface="Courier New"/>
                <a:ea typeface="Courier New"/>
                <a:cs typeface="Courier New"/>
                <a:sym typeface="Courier New"/>
              </a:rPr>
              <a:t>&lt;</a:t>
            </a:r>
            <a:r>
              <a:rPr lang="pt-BR" sz="1550">
                <a:solidFill>
                  <a:srgbClr val="A52A2A"/>
                </a:solidFill>
                <a:highlight>
                  <a:srgbClr val="FFFFFF"/>
                </a:highlight>
                <a:latin typeface="Courier New"/>
                <a:ea typeface="Courier New"/>
                <a:cs typeface="Courier New"/>
                <a:sym typeface="Courier New"/>
              </a:rPr>
              <a:t>link</a:t>
            </a:r>
            <a:r>
              <a:rPr lang="pt-BR" sz="1550">
                <a:solidFill>
                  <a:srgbClr val="FF0000"/>
                </a:solidFill>
                <a:highlight>
                  <a:srgbClr val="FFFFFF"/>
                </a:highlight>
                <a:latin typeface="Courier New"/>
                <a:ea typeface="Courier New"/>
                <a:cs typeface="Courier New"/>
                <a:sym typeface="Courier New"/>
              </a:rPr>
              <a:t> rel</a:t>
            </a:r>
            <a:r>
              <a:rPr lang="pt-BR" sz="1550">
                <a:solidFill>
                  <a:srgbClr val="0000CD"/>
                </a:solidFill>
                <a:highlight>
                  <a:srgbClr val="FFFFFF"/>
                </a:highlight>
                <a:latin typeface="Courier New"/>
                <a:ea typeface="Courier New"/>
                <a:cs typeface="Courier New"/>
                <a:sym typeface="Courier New"/>
              </a:rPr>
              <a:t>="stylesheet"</a:t>
            </a:r>
            <a:r>
              <a:rPr lang="pt-BR" sz="1550">
                <a:solidFill>
                  <a:srgbClr val="FF0000"/>
                </a:solidFill>
                <a:highlight>
                  <a:srgbClr val="FFFFFF"/>
                </a:highlight>
                <a:latin typeface="Courier New"/>
                <a:ea typeface="Courier New"/>
                <a:cs typeface="Courier New"/>
                <a:sym typeface="Courier New"/>
              </a:rPr>
              <a:t> href</a:t>
            </a:r>
            <a:r>
              <a:rPr lang="pt-BR" sz="1550">
                <a:solidFill>
                  <a:srgbClr val="0000CD"/>
                </a:solidFill>
                <a:highlight>
                  <a:srgbClr val="FFFFFF"/>
                </a:highlight>
                <a:latin typeface="Courier New"/>
                <a:ea typeface="Courier New"/>
                <a:cs typeface="Courier New"/>
                <a:sym typeface="Courier New"/>
              </a:rPr>
              <a:t>="mystyle.css"&gt;</a:t>
            </a:r>
            <a:endParaRPr sz="1700"/>
          </a:p>
          <a:p>
            <a:pPr indent="0" lvl="0" marL="0" rtl="0" algn="just">
              <a:spcBef>
                <a:spcPts val="1200"/>
              </a:spcBef>
              <a:spcAft>
                <a:spcPts val="1200"/>
              </a:spcAft>
              <a:buNone/>
            </a:pPr>
            <a:r>
              <a:t/>
            </a:r>
            <a:endParaRPr/>
          </a:p>
        </p:txBody>
      </p:sp>
      <p:pic>
        <p:nvPicPr>
          <p:cNvPr id="102" name="Google Shape;102;p15"/>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Box Model</a:t>
            </a:r>
            <a:endParaRPr/>
          </a:p>
        </p:txBody>
      </p:sp>
      <p:sp>
        <p:nvSpPr>
          <p:cNvPr id="293" name="Google Shape;293;p42"/>
          <p:cNvSpPr txBox="1"/>
          <p:nvPr>
            <p:ph idx="1" type="body"/>
          </p:nvPr>
        </p:nvSpPr>
        <p:spPr>
          <a:xfrm>
            <a:off x="729450" y="2078875"/>
            <a:ext cx="3842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A52A2A"/>
                </a:solidFill>
                <a:highlight>
                  <a:srgbClr val="FFFFFF"/>
                </a:highlight>
                <a:latin typeface="Courier New"/>
                <a:ea typeface="Courier New"/>
                <a:cs typeface="Courier New"/>
                <a:sym typeface="Courier New"/>
              </a:rPr>
              <a:t>div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width</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320px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padding</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10px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border</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5px solid gray</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margin</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0</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a:p>
        </p:txBody>
      </p:sp>
      <p:pic>
        <p:nvPicPr>
          <p:cNvPr id="294" name="Google Shape;294;p42"/>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295" name="Google Shape;295;p42"/>
          <p:cNvSpPr txBox="1"/>
          <p:nvPr>
            <p:ph idx="1" type="body"/>
          </p:nvPr>
        </p:nvSpPr>
        <p:spPr>
          <a:xfrm>
            <a:off x="4757750" y="2255650"/>
            <a:ext cx="3842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000000"/>
                </a:solidFill>
                <a:highlight>
                  <a:srgbClr val="FFFFFF"/>
                </a:highlight>
                <a:latin typeface="Verdana"/>
                <a:ea typeface="Verdana"/>
                <a:cs typeface="Verdana"/>
                <a:sym typeface="Verdana"/>
              </a:rPr>
              <a:t>320px (width)</a:t>
            </a:r>
            <a:endParaRPr sz="1150">
              <a:solidFill>
                <a:srgbClr val="000000"/>
              </a:solidFill>
              <a:highlight>
                <a:srgbClr val="FFFFFF"/>
              </a:highlight>
              <a:latin typeface="Verdana"/>
              <a:ea typeface="Verdana"/>
              <a:cs typeface="Verdana"/>
              <a:sym typeface="Verdana"/>
            </a:endParaRPr>
          </a:p>
          <a:p>
            <a:pPr indent="0" lvl="0" marL="0" rtl="0" algn="just">
              <a:spcBef>
                <a:spcPts val="1200"/>
              </a:spcBef>
              <a:spcAft>
                <a:spcPts val="0"/>
              </a:spcAft>
              <a:buNone/>
            </a:pPr>
            <a:r>
              <a:rPr lang="pt-BR" sz="1150">
                <a:solidFill>
                  <a:srgbClr val="000000"/>
                </a:solidFill>
                <a:highlight>
                  <a:srgbClr val="FFFFFF"/>
                </a:highlight>
                <a:latin typeface="Verdana"/>
                <a:ea typeface="Verdana"/>
                <a:cs typeface="Verdana"/>
                <a:sym typeface="Verdana"/>
              </a:rPr>
              <a:t>+ 20px (left + right padding)</a:t>
            </a:r>
            <a:endParaRPr sz="1150">
              <a:solidFill>
                <a:srgbClr val="000000"/>
              </a:solidFill>
              <a:highlight>
                <a:srgbClr val="FFFFFF"/>
              </a:highlight>
              <a:latin typeface="Verdana"/>
              <a:ea typeface="Verdana"/>
              <a:cs typeface="Verdana"/>
              <a:sym typeface="Verdana"/>
            </a:endParaRPr>
          </a:p>
          <a:p>
            <a:pPr indent="0" lvl="0" marL="0" rtl="0" algn="just">
              <a:spcBef>
                <a:spcPts val="1200"/>
              </a:spcBef>
              <a:spcAft>
                <a:spcPts val="0"/>
              </a:spcAft>
              <a:buNone/>
            </a:pPr>
            <a:r>
              <a:rPr lang="pt-BR" sz="1150">
                <a:solidFill>
                  <a:srgbClr val="000000"/>
                </a:solidFill>
                <a:highlight>
                  <a:srgbClr val="FFFFFF"/>
                </a:highlight>
                <a:latin typeface="Verdana"/>
                <a:ea typeface="Verdana"/>
                <a:cs typeface="Verdana"/>
                <a:sym typeface="Verdana"/>
              </a:rPr>
              <a:t>+ 10px (left + right border)</a:t>
            </a:r>
            <a:endParaRPr sz="1150">
              <a:solidFill>
                <a:srgbClr val="000000"/>
              </a:solidFill>
              <a:highlight>
                <a:srgbClr val="FFFFFF"/>
              </a:highlight>
              <a:latin typeface="Verdana"/>
              <a:ea typeface="Verdana"/>
              <a:cs typeface="Verdana"/>
              <a:sym typeface="Verdana"/>
            </a:endParaRPr>
          </a:p>
          <a:p>
            <a:pPr indent="0" lvl="0" marL="0" rtl="0" algn="just">
              <a:spcBef>
                <a:spcPts val="1200"/>
              </a:spcBef>
              <a:spcAft>
                <a:spcPts val="0"/>
              </a:spcAft>
              <a:buNone/>
            </a:pPr>
            <a:r>
              <a:rPr lang="pt-BR" sz="1150">
                <a:solidFill>
                  <a:srgbClr val="000000"/>
                </a:solidFill>
                <a:highlight>
                  <a:srgbClr val="FFFFFF"/>
                </a:highlight>
                <a:latin typeface="Verdana"/>
                <a:ea typeface="Verdana"/>
                <a:cs typeface="Verdana"/>
                <a:sym typeface="Verdana"/>
              </a:rPr>
              <a:t>+ 0px (left + right margin)</a:t>
            </a:r>
            <a:endParaRPr sz="1150">
              <a:solidFill>
                <a:srgbClr val="000000"/>
              </a:solidFill>
              <a:highlight>
                <a:srgbClr val="FFFFFF"/>
              </a:highlight>
              <a:latin typeface="Verdana"/>
              <a:ea typeface="Verdana"/>
              <a:cs typeface="Verdana"/>
              <a:sym typeface="Verdana"/>
            </a:endParaRPr>
          </a:p>
          <a:p>
            <a:pPr indent="0" lvl="0" marL="0" rtl="0" algn="just">
              <a:spcBef>
                <a:spcPts val="1200"/>
              </a:spcBef>
              <a:spcAft>
                <a:spcPts val="1200"/>
              </a:spcAft>
              <a:buNone/>
            </a:pPr>
            <a:r>
              <a:rPr lang="pt-BR" sz="1150">
                <a:solidFill>
                  <a:srgbClr val="000000"/>
                </a:solidFill>
                <a:highlight>
                  <a:srgbClr val="FFFFFF"/>
                </a:highlight>
                <a:latin typeface="Verdana"/>
                <a:ea typeface="Verdana"/>
                <a:cs typeface="Verdana"/>
                <a:sym typeface="Verdana"/>
              </a:rPr>
              <a:t>= 350px</a:t>
            </a:r>
            <a:endParaRPr sz="1150">
              <a:solidFill>
                <a:srgbClr val="A52A2A"/>
              </a:solidFill>
              <a:highlight>
                <a:srgbClr val="FFFFFF"/>
              </a:highlight>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box-sizing</a:t>
            </a:r>
            <a:endParaRPr b="0" sz="2400">
              <a:solidFill>
                <a:srgbClr val="000000"/>
              </a:solidFill>
              <a:highlight>
                <a:srgbClr val="FFFFFF"/>
              </a:highlight>
              <a:latin typeface="Arial"/>
              <a:ea typeface="Arial"/>
              <a:cs typeface="Arial"/>
              <a:sym typeface="Arial"/>
            </a:endParaRPr>
          </a:p>
        </p:txBody>
      </p:sp>
      <p:sp>
        <p:nvSpPr>
          <p:cNvPr id="301" name="Google Shape;301;p43"/>
          <p:cNvSpPr txBox="1"/>
          <p:nvPr>
            <p:ph idx="1" type="body"/>
          </p:nvPr>
        </p:nvSpPr>
        <p:spPr>
          <a:xfrm>
            <a:off x="729450" y="2078875"/>
            <a:ext cx="5454000" cy="22611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pt-BR"/>
              <a:t>A propriedade box-sizing define como a largura e a altura de um elemento são calculadas: devem incluir preenchimento e bordas ou não.</a:t>
            </a:r>
            <a:endParaRPr/>
          </a:p>
          <a:p>
            <a:pPr indent="0" lvl="0" marL="0" rtl="0" algn="just">
              <a:spcBef>
                <a:spcPts val="1200"/>
              </a:spcBef>
              <a:spcAft>
                <a:spcPts val="1200"/>
              </a:spcAft>
              <a:buNone/>
            </a:pPr>
            <a:r>
              <a:rPr lang="pt-BR"/>
              <a:t>Como o resultado do uso de "box-sizing: border-box" é muito melhor, muitos desenvolvedores desejam que todos os elementos em suas páginas funcionem dessa maneira. O estilo ao lado garante que todos os elementos sejam dimensionados dessa maneira mais intuitiva. A largura que você define é a largura que você obtém, sem ter que realizar cálculos mentais e gerenciar a complexidade que vem das larguras que vêm de várias propriedades. Aplicar isso a todos os elementos é seguro e sábio</a:t>
            </a:r>
            <a:endParaRPr/>
          </a:p>
        </p:txBody>
      </p:sp>
      <p:pic>
        <p:nvPicPr>
          <p:cNvPr id="302" name="Google Shape;302;p43"/>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303" name="Google Shape;303;p43"/>
          <p:cNvSpPr txBox="1"/>
          <p:nvPr>
            <p:ph idx="1" type="body"/>
          </p:nvPr>
        </p:nvSpPr>
        <p:spPr>
          <a:xfrm>
            <a:off x="6183450" y="2078875"/>
            <a:ext cx="2636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A52A2A"/>
                </a:solidFill>
                <a:highlight>
                  <a:srgbClr val="FFFFFF"/>
                </a:highlight>
                <a:latin typeface="Courier New"/>
                <a:ea typeface="Courier New"/>
                <a:cs typeface="Courier New"/>
                <a:sym typeface="Courier New"/>
              </a:rPr>
              <a:t>*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box-sizing</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border-box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Height x Width</a:t>
            </a:r>
            <a:endParaRPr/>
          </a:p>
        </p:txBody>
      </p:sp>
      <p:sp>
        <p:nvSpPr>
          <p:cNvPr id="309" name="Google Shape;309;p44"/>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As propriedades height e width são usadas para definir a altura e a largura de um elemento.</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As propriedades de altura e largura não incluem preenchimento, bordas ou margens. Ele define a altura/largura da área dentro do preenchimento, borda e margem do elemento.</a:t>
            </a:r>
            <a:endParaRPr/>
          </a:p>
          <a:p>
            <a:pPr indent="0" lvl="0" marL="0" rtl="0" algn="just">
              <a:spcBef>
                <a:spcPts val="1200"/>
              </a:spcBef>
              <a:spcAft>
                <a:spcPts val="1200"/>
              </a:spcAft>
              <a:buNone/>
            </a:pPr>
            <a:r>
              <a:t/>
            </a:r>
            <a:endParaRPr/>
          </a:p>
        </p:txBody>
      </p:sp>
      <p:pic>
        <p:nvPicPr>
          <p:cNvPr id="310" name="Google Shape;310;p44"/>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Valores </a:t>
            </a:r>
            <a:r>
              <a:rPr lang="pt-BR"/>
              <a:t>Height e Width </a:t>
            </a:r>
            <a:endParaRPr/>
          </a:p>
        </p:txBody>
      </p:sp>
      <p:sp>
        <p:nvSpPr>
          <p:cNvPr id="316" name="Google Shape;316;p45"/>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As propriedades de altura e largura podem ter os seguintes valores:</a:t>
            </a:r>
            <a:endParaRPr/>
          </a:p>
          <a:p>
            <a:pPr indent="-311150" lvl="0" marL="457200" rtl="0" algn="just">
              <a:spcBef>
                <a:spcPts val="1200"/>
              </a:spcBef>
              <a:spcAft>
                <a:spcPts val="0"/>
              </a:spcAft>
              <a:buSzPts val="1300"/>
              <a:buChar char="●"/>
            </a:pPr>
            <a:r>
              <a:rPr lang="pt-BR"/>
              <a:t>auto - Este é o padrão. O navegador calcula a altura e a largura</a:t>
            </a:r>
            <a:endParaRPr/>
          </a:p>
          <a:p>
            <a:pPr indent="-311150" lvl="0" marL="457200" rtl="0" algn="just">
              <a:spcBef>
                <a:spcPts val="0"/>
              </a:spcBef>
              <a:spcAft>
                <a:spcPts val="0"/>
              </a:spcAft>
              <a:buSzPts val="1300"/>
              <a:buChar char="●"/>
            </a:pPr>
            <a:r>
              <a:rPr lang="pt-BR"/>
              <a:t>length - Define a altura/largura em px, cm, etc.</a:t>
            </a:r>
            <a:endParaRPr/>
          </a:p>
          <a:p>
            <a:pPr indent="-311150" lvl="0" marL="457200" rtl="0" algn="just">
              <a:spcBef>
                <a:spcPts val="0"/>
              </a:spcBef>
              <a:spcAft>
                <a:spcPts val="0"/>
              </a:spcAft>
              <a:buSzPts val="1300"/>
              <a:buChar char="●"/>
            </a:pPr>
            <a:r>
              <a:rPr lang="pt-BR"/>
              <a:t>% - Define a altura/largura em porcentagem do bloco que contém</a:t>
            </a:r>
            <a:endParaRPr/>
          </a:p>
          <a:p>
            <a:pPr indent="-311150" lvl="0" marL="457200" rtl="0" algn="just">
              <a:spcBef>
                <a:spcPts val="0"/>
              </a:spcBef>
              <a:spcAft>
                <a:spcPts val="0"/>
              </a:spcAft>
              <a:buSzPts val="1300"/>
              <a:buChar char="●"/>
            </a:pPr>
            <a:r>
              <a:rPr lang="pt-BR"/>
              <a:t>inicial - Define a altura/largura para seu valor padrão</a:t>
            </a:r>
            <a:endParaRPr/>
          </a:p>
          <a:p>
            <a:pPr indent="-311150" lvl="0" marL="457200" rtl="0" algn="just">
              <a:spcBef>
                <a:spcPts val="0"/>
              </a:spcBef>
              <a:spcAft>
                <a:spcPts val="0"/>
              </a:spcAft>
              <a:buSzPts val="1300"/>
              <a:buChar char="●"/>
            </a:pPr>
            <a:r>
              <a:rPr lang="pt-BR"/>
              <a:t>inherit - A altura/largura será herdada de seu valor pai</a:t>
            </a:r>
            <a:endParaRPr/>
          </a:p>
          <a:p>
            <a:pPr indent="0" lvl="0" marL="0" rtl="0" algn="just">
              <a:spcBef>
                <a:spcPts val="1200"/>
              </a:spcBef>
              <a:spcAft>
                <a:spcPts val="1200"/>
              </a:spcAft>
              <a:buNone/>
            </a:pPr>
            <a:r>
              <a:t/>
            </a:r>
            <a:endParaRPr/>
          </a:p>
        </p:txBody>
      </p:sp>
      <p:pic>
        <p:nvPicPr>
          <p:cNvPr id="317" name="Google Shape;317;p45"/>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Max</a:t>
            </a:r>
            <a:r>
              <a:rPr lang="pt-BR"/>
              <a:t> Width </a:t>
            </a:r>
            <a:endParaRPr/>
          </a:p>
        </p:txBody>
      </p:sp>
      <p:sp>
        <p:nvSpPr>
          <p:cNvPr id="323" name="Google Shape;323;p46"/>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max-width é usada para definir a largura máxima de um elemento.</a:t>
            </a:r>
            <a:endParaRPr/>
          </a:p>
          <a:p>
            <a:pPr indent="0" lvl="0" marL="0" rtl="0" algn="just">
              <a:spcBef>
                <a:spcPts val="1200"/>
              </a:spcBef>
              <a:spcAft>
                <a:spcPts val="0"/>
              </a:spcAft>
              <a:buNone/>
            </a:pPr>
            <a:r>
              <a:rPr lang="pt-BR"/>
              <a:t>O max-width pode ser especificado em valores de comprimento, como px, cm, etc., ou em porcentagem (%) do bloco que o contém, ou definido como nenhum (este é o padrão. Significa que não há largura máxima)</a:t>
            </a:r>
            <a:r>
              <a:rPr lang="pt-BR"/>
              <a:t>.</a:t>
            </a:r>
            <a:endParaRPr/>
          </a:p>
          <a:p>
            <a:pPr indent="0" lvl="0" marL="0" rtl="0" algn="just">
              <a:spcBef>
                <a:spcPts val="1200"/>
              </a:spcBef>
              <a:spcAft>
                <a:spcPts val="0"/>
              </a:spcAft>
              <a:buNone/>
            </a:pPr>
            <a:r>
              <a:rPr lang="pt-BR"/>
              <a:t>Por exemplo uma</a:t>
            </a:r>
            <a:r>
              <a:rPr lang="pt-BR"/>
              <a:t> &lt;div&gt; definida com width se a janela do navegador é menor que a largura do elemento. O navegador adiciona uma barra de rolagem horizontal à página.</a:t>
            </a:r>
            <a:endParaRPr/>
          </a:p>
          <a:p>
            <a:pPr indent="0" lvl="0" marL="0" rtl="0" algn="just">
              <a:spcBef>
                <a:spcPts val="1200"/>
              </a:spcBef>
              <a:spcAft>
                <a:spcPts val="1200"/>
              </a:spcAft>
              <a:buNone/>
            </a:pPr>
            <a:r>
              <a:rPr lang="pt-BR"/>
              <a:t>Usar max-width em vez disso, nessa situação, melhorará a exibição em telas pequenas pelo navegador.</a:t>
            </a:r>
            <a:endParaRPr/>
          </a:p>
        </p:txBody>
      </p:sp>
      <p:pic>
        <p:nvPicPr>
          <p:cNvPr id="324" name="Google Shape;324;p46"/>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Outline</a:t>
            </a:r>
            <a:endParaRPr/>
          </a:p>
        </p:txBody>
      </p:sp>
      <p:sp>
        <p:nvSpPr>
          <p:cNvPr id="330" name="Google Shape;330;p47"/>
          <p:cNvSpPr txBox="1"/>
          <p:nvPr>
            <p:ph idx="1" type="body"/>
          </p:nvPr>
        </p:nvSpPr>
        <p:spPr>
          <a:xfrm>
            <a:off x="729450" y="2078875"/>
            <a:ext cx="8090700" cy="2261100"/>
          </a:xfrm>
          <a:prstGeom prst="rect">
            <a:avLst/>
          </a:prstGeom>
        </p:spPr>
        <p:txBody>
          <a:bodyPr anchorCtr="0" anchor="t" bIns="91425" lIns="91425" spcFirstLastPara="1" rIns="91425" wrap="square" tIns="91425">
            <a:normAutofit lnSpcReduction="20000"/>
          </a:bodyPr>
          <a:lstStyle/>
          <a:p>
            <a:pPr indent="0" lvl="0" marL="0" rtl="0" algn="just">
              <a:spcBef>
                <a:spcPts val="0"/>
              </a:spcBef>
              <a:spcAft>
                <a:spcPts val="0"/>
              </a:spcAft>
              <a:buNone/>
            </a:pPr>
            <a:r>
              <a:rPr lang="pt-BR"/>
              <a:t>Um contorno (outline) é uma linha desenhada fora da borda do elemento.</a:t>
            </a:r>
            <a:endParaRPr/>
          </a:p>
          <a:p>
            <a:pPr indent="0" lvl="0" marL="0" rtl="0" algn="just">
              <a:spcBef>
                <a:spcPts val="1200"/>
              </a:spcBef>
              <a:spcAft>
                <a:spcPts val="0"/>
              </a:spcAft>
              <a:buNone/>
            </a:pPr>
            <a:r>
              <a:rPr lang="pt-BR"/>
              <a:t>Um contorno é uma linha que é desenhada em torno de elementos, FORA das bordas, para fazer o elemento "se destacar".</a:t>
            </a:r>
            <a:endParaRPr/>
          </a:p>
          <a:p>
            <a:pPr indent="-301625" lvl="0" marL="457200" rtl="0" algn="l">
              <a:spcBef>
                <a:spcPts val="1200"/>
              </a:spcBef>
              <a:spcAft>
                <a:spcPts val="0"/>
              </a:spcAft>
              <a:buClr>
                <a:srgbClr val="000000"/>
              </a:buClr>
              <a:buSzPts val="1150"/>
              <a:buFont typeface="Verdana"/>
              <a:buChar char="●"/>
            </a:pPr>
            <a:r>
              <a:rPr lang="pt-BR" sz="1200">
                <a:solidFill>
                  <a:srgbClr val="DC143C"/>
                </a:solidFill>
                <a:highlight>
                  <a:srgbClr val="FFFFFF"/>
                </a:highlight>
                <a:latin typeface="Courier New"/>
                <a:ea typeface="Courier New"/>
                <a:cs typeface="Courier New"/>
                <a:sym typeface="Courier New"/>
              </a:rPr>
              <a:t>outline-style</a:t>
            </a:r>
            <a:endParaRPr sz="1200">
              <a:solidFill>
                <a:srgbClr val="DC143C"/>
              </a:solidFill>
              <a:highlight>
                <a:srgbClr val="FFFFFF"/>
              </a:highlight>
              <a:latin typeface="Courier New"/>
              <a:ea typeface="Courier New"/>
              <a:cs typeface="Courier New"/>
              <a:sym typeface="Courier New"/>
            </a:endParaRPr>
          </a:p>
          <a:p>
            <a:pPr indent="-301625" lvl="0" marL="457200" rtl="0" algn="l">
              <a:spcBef>
                <a:spcPts val="0"/>
              </a:spcBef>
              <a:spcAft>
                <a:spcPts val="0"/>
              </a:spcAft>
              <a:buClr>
                <a:srgbClr val="000000"/>
              </a:buClr>
              <a:buSzPts val="1150"/>
              <a:buFont typeface="Verdana"/>
              <a:buChar char="●"/>
            </a:pPr>
            <a:r>
              <a:rPr lang="pt-BR" sz="1200">
                <a:solidFill>
                  <a:srgbClr val="DC143C"/>
                </a:solidFill>
                <a:highlight>
                  <a:srgbClr val="FFFFFF"/>
                </a:highlight>
                <a:latin typeface="Courier New"/>
                <a:ea typeface="Courier New"/>
                <a:cs typeface="Courier New"/>
                <a:sym typeface="Courier New"/>
              </a:rPr>
              <a:t>outline-color</a:t>
            </a:r>
            <a:endParaRPr sz="1200">
              <a:solidFill>
                <a:srgbClr val="DC143C"/>
              </a:solidFill>
              <a:highlight>
                <a:srgbClr val="FFFFFF"/>
              </a:highlight>
              <a:latin typeface="Courier New"/>
              <a:ea typeface="Courier New"/>
              <a:cs typeface="Courier New"/>
              <a:sym typeface="Courier New"/>
            </a:endParaRPr>
          </a:p>
          <a:p>
            <a:pPr indent="-301625" lvl="0" marL="457200" rtl="0" algn="l">
              <a:spcBef>
                <a:spcPts val="0"/>
              </a:spcBef>
              <a:spcAft>
                <a:spcPts val="0"/>
              </a:spcAft>
              <a:buClr>
                <a:srgbClr val="000000"/>
              </a:buClr>
              <a:buSzPts val="1150"/>
              <a:buFont typeface="Verdana"/>
              <a:buChar char="●"/>
            </a:pPr>
            <a:r>
              <a:rPr lang="pt-BR" sz="1200">
                <a:solidFill>
                  <a:srgbClr val="DC143C"/>
                </a:solidFill>
                <a:highlight>
                  <a:srgbClr val="FFFFFF"/>
                </a:highlight>
                <a:latin typeface="Courier New"/>
                <a:ea typeface="Courier New"/>
                <a:cs typeface="Courier New"/>
                <a:sym typeface="Courier New"/>
              </a:rPr>
              <a:t>outline-width</a:t>
            </a:r>
            <a:endParaRPr sz="1200">
              <a:solidFill>
                <a:srgbClr val="DC143C"/>
              </a:solidFill>
              <a:highlight>
                <a:srgbClr val="FFFFFF"/>
              </a:highlight>
              <a:latin typeface="Courier New"/>
              <a:ea typeface="Courier New"/>
              <a:cs typeface="Courier New"/>
              <a:sym typeface="Courier New"/>
            </a:endParaRPr>
          </a:p>
          <a:p>
            <a:pPr indent="-301625" lvl="0" marL="457200" rtl="0" algn="l">
              <a:spcBef>
                <a:spcPts val="0"/>
              </a:spcBef>
              <a:spcAft>
                <a:spcPts val="0"/>
              </a:spcAft>
              <a:buClr>
                <a:srgbClr val="000000"/>
              </a:buClr>
              <a:buSzPts val="1150"/>
              <a:buFont typeface="Verdana"/>
              <a:buChar char="●"/>
            </a:pPr>
            <a:r>
              <a:rPr lang="pt-BR" sz="1200">
                <a:solidFill>
                  <a:srgbClr val="DC143C"/>
                </a:solidFill>
                <a:highlight>
                  <a:srgbClr val="FFFFFF"/>
                </a:highlight>
                <a:latin typeface="Courier New"/>
                <a:ea typeface="Courier New"/>
                <a:cs typeface="Courier New"/>
                <a:sym typeface="Courier New"/>
              </a:rPr>
              <a:t>outline-offset</a:t>
            </a:r>
            <a:endParaRPr sz="1200">
              <a:solidFill>
                <a:srgbClr val="DC143C"/>
              </a:solidFill>
              <a:highlight>
                <a:srgbClr val="FFFFFF"/>
              </a:highlight>
              <a:latin typeface="Courier New"/>
              <a:ea typeface="Courier New"/>
              <a:cs typeface="Courier New"/>
              <a:sym typeface="Courier New"/>
            </a:endParaRPr>
          </a:p>
          <a:p>
            <a:pPr indent="-301625" lvl="0" marL="457200" rtl="0" algn="l">
              <a:spcBef>
                <a:spcPts val="0"/>
              </a:spcBef>
              <a:spcAft>
                <a:spcPts val="0"/>
              </a:spcAft>
              <a:buClr>
                <a:srgbClr val="000000"/>
              </a:buClr>
              <a:buSzPts val="1150"/>
              <a:buFont typeface="Verdana"/>
              <a:buChar char="●"/>
            </a:pPr>
            <a:r>
              <a:rPr lang="pt-BR" sz="1200">
                <a:solidFill>
                  <a:srgbClr val="DC143C"/>
                </a:solidFill>
                <a:highlight>
                  <a:srgbClr val="FFFFFF"/>
                </a:highlight>
                <a:latin typeface="Courier New"/>
                <a:ea typeface="Courier New"/>
                <a:cs typeface="Courier New"/>
                <a:sym typeface="Courier New"/>
              </a:rPr>
              <a:t>outline</a:t>
            </a:r>
            <a:endParaRPr sz="1200">
              <a:solidFill>
                <a:srgbClr val="DC143C"/>
              </a:solidFill>
              <a:highlight>
                <a:srgbClr val="FFFFFF"/>
              </a:highlight>
              <a:latin typeface="Courier New"/>
              <a:ea typeface="Courier New"/>
              <a:cs typeface="Courier New"/>
              <a:sym typeface="Courier New"/>
            </a:endParaRPr>
          </a:p>
          <a:p>
            <a:pPr indent="0" lvl="0" marL="0" rtl="0" algn="just">
              <a:spcBef>
                <a:spcPts val="1100"/>
              </a:spcBef>
              <a:spcAft>
                <a:spcPts val="1200"/>
              </a:spcAft>
              <a:buNone/>
            </a:pPr>
            <a:r>
              <a:t/>
            </a:r>
            <a:endParaRPr/>
          </a:p>
        </p:txBody>
      </p:sp>
      <p:pic>
        <p:nvPicPr>
          <p:cNvPr id="331" name="Google Shape;331;p47"/>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Font</a:t>
            </a:r>
            <a:endParaRPr/>
          </a:p>
        </p:txBody>
      </p:sp>
      <p:sp>
        <p:nvSpPr>
          <p:cNvPr id="337" name="Google Shape;337;p48"/>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Escolher a fonte certa tem um enorme impacto em como os leitores experimentam um site.</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A fonte certa pode criar uma identidade forte para sua marca.</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pt-BR"/>
              <a:t>Usar uma fonte que seja fácil de ler é importante. A fonte agrega valor ao seu texto. Também é importante escolher a cor e o tamanho do texto corretos para a fonte.</a:t>
            </a:r>
            <a:endParaRPr/>
          </a:p>
        </p:txBody>
      </p:sp>
      <p:pic>
        <p:nvPicPr>
          <p:cNvPr id="338" name="Google Shape;338;p48"/>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Font - </a:t>
            </a:r>
            <a:r>
              <a:rPr lang="pt-BR"/>
              <a:t>famílias</a:t>
            </a:r>
            <a:r>
              <a:rPr lang="pt-BR"/>
              <a:t> </a:t>
            </a:r>
            <a:r>
              <a:rPr lang="pt-BR"/>
              <a:t>genéricas</a:t>
            </a:r>
            <a:endParaRPr/>
          </a:p>
        </p:txBody>
      </p:sp>
      <p:sp>
        <p:nvSpPr>
          <p:cNvPr id="344" name="Google Shape;344;p49"/>
          <p:cNvSpPr txBox="1"/>
          <p:nvPr>
            <p:ph idx="1" type="body"/>
          </p:nvPr>
        </p:nvSpPr>
        <p:spPr>
          <a:xfrm>
            <a:off x="729450" y="2078875"/>
            <a:ext cx="8090700" cy="2261100"/>
          </a:xfrm>
          <a:prstGeom prst="rect">
            <a:avLst/>
          </a:prstGeom>
        </p:spPr>
        <p:txBody>
          <a:bodyPr anchorCtr="0" anchor="t" bIns="91425" lIns="91425" spcFirstLastPara="1" rIns="91425" wrap="square" tIns="91425">
            <a:normAutofit fontScale="92500" lnSpcReduction="10000"/>
          </a:bodyPr>
          <a:lstStyle/>
          <a:p>
            <a:pPr indent="0" lvl="0" marL="0" rtl="0" algn="just">
              <a:spcBef>
                <a:spcPts val="0"/>
              </a:spcBef>
              <a:spcAft>
                <a:spcPts val="0"/>
              </a:spcAft>
              <a:buNone/>
            </a:pPr>
            <a:r>
              <a:rPr lang="pt-BR"/>
              <a:t>Em CSS existem cinco famílias de fontes genéricas:</a:t>
            </a:r>
            <a:endParaRPr/>
          </a:p>
          <a:p>
            <a:pPr indent="-304958" lvl="0" marL="457200" rtl="0" algn="just">
              <a:spcBef>
                <a:spcPts val="1200"/>
              </a:spcBef>
              <a:spcAft>
                <a:spcPts val="0"/>
              </a:spcAft>
              <a:buSzPct val="100000"/>
              <a:buChar char="●"/>
            </a:pPr>
            <a:r>
              <a:rPr lang="pt-BR"/>
              <a:t>As fontes com serifa têm um pequeno traço nas bordas de cada letra. Eles criam uma sensação de formalidade e elegância.</a:t>
            </a:r>
            <a:endParaRPr/>
          </a:p>
          <a:p>
            <a:pPr indent="-304958" lvl="0" marL="457200" rtl="0" algn="just">
              <a:spcBef>
                <a:spcPts val="0"/>
              </a:spcBef>
              <a:spcAft>
                <a:spcPts val="0"/>
              </a:spcAft>
              <a:buSzPct val="100000"/>
              <a:buChar char="●"/>
            </a:pPr>
            <a:r>
              <a:rPr lang="pt-BR"/>
              <a:t>As fontes sem serifa têm linhas limpas (sem pequenos traços anexados). Eles criam um visual moderno e minimalista.</a:t>
            </a:r>
            <a:endParaRPr/>
          </a:p>
          <a:p>
            <a:pPr indent="-304958" lvl="0" marL="457200" rtl="0" algn="just">
              <a:spcBef>
                <a:spcPts val="0"/>
              </a:spcBef>
              <a:spcAft>
                <a:spcPts val="0"/>
              </a:spcAft>
              <a:buSzPct val="100000"/>
              <a:buChar char="●"/>
            </a:pPr>
            <a:r>
              <a:rPr lang="pt-BR"/>
              <a:t>Fontes monoespaçadas - aqui todas as letras têm a mesma largura fixa. Eles criam uma aparência mecânica.</a:t>
            </a:r>
            <a:endParaRPr/>
          </a:p>
          <a:p>
            <a:pPr indent="-304958" lvl="0" marL="457200" rtl="0" algn="just">
              <a:spcBef>
                <a:spcPts val="0"/>
              </a:spcBef>
              <a:spcAft>
                <a:spcPts val="0"/>
              </a:spcAft>
              <a:buSzPct val="100000"/>
              <a:buChar char="●"/>
            </a:pPr>
            <a:r>
              <a:rPr lang="pt-BR"/>
              <a:t>As fontes cursivas imitam a caligrafia humana.</a:t>
            </a:r>
            <a:endParaRPr/>
          </a:p>
          <a:p>
            <a:pPr indent="-304958" lvl="0" marL="457200" rtl="0" algn="just">
              <a:spcBef>
                <a:spcPts val="0"/>
              </a:spcBef>
              <a:spcAft>
                <a:spcPts val="0"/>
              </a:spcAft>
              <a:buSzPct val="100000"/>
              <a:buChar char="●"/>
            </a:pPr>
            <a:r>
              <a:rPr lang="pt-BR"/>
              <a:t>Fontes de fantasia são fontes decorativas/lúdicas.</a:t>
            </a:r>
            <a:endParaRPr/>
          </a:p>
          <a:p>
            <a:pPr indent="0" lvl="0" marL="0" rtl="0" algn="just">
              <a:spcBef>
                <a:spcPts val="1200"/>
              </a:spcBef>
              <a:spcAft>
                <a:spcPts val="1200"/>
              </a:spcAft>
              <a:buNone/>
            </a:pPr>
            <a:r>
              <a:t/>
            </a:r>
            <a:endParaRPr/>
          </a:p>
        </p:txBody>
      </p:sp>
      <p:pic>
        <p:nvPicPr>
          <p:cNvPr id="345" name="Google Shape;345;p49"/>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Serifa e Sem Serifa</a:t>
            </a:r>
            <a:endParaRPr/>
          </a:p>
        </p:txBody>
      </p:sp>
      <p:pic>
        <p:nvPicPr>
          <p:cNvPr id="351" name="Google Shape;351;p50"/>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352" name="Google Shape;352;p50"/>
          <p:cNvPicPr preferRelativeResize="0"/>
          <p:nvPr/>
        </p:nvPicPr>
        <p:blipFill rotWithShape="1">
          <a:blip r:embed="rId4">
            <a:alphaModFix/>
          </a:blip>
          <a:srcRect b="45528" l="16422" r="57621" t="36541"/>
          <a:stretch/>
        </p:blipFill>
        <p:spPr>
          <a:xfrm>
            <a:off x="1780377" y="2188074"/>
            <a:ext cx="5432126" cy="2110822"/>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5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Font - Exemplos</a:t>
            </a:r>
            <a:endParaRPr/>
          </a:p>
        </p:txBody>
      </p:sp>
      <p:pic>
        <p:nvPicPr>
          <p:cNvPr id="358" name="Google Shape;358;p51"/>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359" name="Google Shape;359;p51"/>
          <p:cNvPicPr preferRelativeResize="0"/>
          <p:nvPr/>
        </p:nvPicPr>
        <p:blipFill rotWithShape="1">
          <a:blip r:embed="rId4">
            <a:alphaModFix/>
          </a:blip>
          <a:srcRect b="12861" l="15044" r="36721" t="18944"/>
          <a:stretch/>
        </p:blipFill>
        <p:spPr>
          <a:xfrm>
            <a:off x="3607750" y="1208950"/>
            <a:ext cx="4810402" cy="382541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Externo</a:t>
            </a:r>
            <a:endParaRPr/>
          </a:p>
        </p:txBody>
      </p:sp>
      <p:sp>
        <p:nvSpPr>
          <p:cNvPr id="108" name="Google Shape;108;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Uma folha de estilo externa pode ser escrita em qualquer editor de texto e deve ser salva com uma extensão .css.</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O arquivo .css externo não deve conter tags HTML.</a:t>
            </a:r>
            <a:endParaRPr/>
          </a:p>
          <a:p>
            <a:pPr indent="0" lvl="0" marL="0" rtl="0" algn="just">
              <a:spcBef>
                <a:spcPts val="1200"/>
              </a:spcBef>
              <a:spcAft>
                <a:spcPts val="1200"/>
              </a:spcAft>
              <a:buNone/>
            </a:pPr>
            <a:r>
              <a:t/>
            </a:r>
            <a:endParaRPr/>
          </a:p>
        </p:txBody>
      </p:sp>
      <p:pic>
        <p:nvPicPr>
          <p:cNvPr id="109" name="Google Shape;109;p16"/>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Fontes Seguras</a:t>
            </a:r>
            <a:endParaRPr/>
          </a:p>
        </p:txBody>
      </p:sp>
      <p:sp>
        <p:nvSpPr>
          <p:cNvPr id="365" name="Google Shape;365;p52"/>
          <p:cNvSpPr txBox="1"/>
          <p:nvPr>
            <p:ph idx="1" type="body"/>
          </p:nvPr>
        </p:nvSpPr>
        <p:spPr>
          <a:xfrm>
            <a:off x="729450" y="2078875"/>
            <a:ext cx="8090700" cy="2261100"/>
          </a:xfrm>
          <a:prstGeom prst="rect">
            <a:avLst/>
          </a:prstGeom>
        </p:spPr>
        <p:txBody>
          <a:bodyPr anchorCtr="0" anchor="t" bIns="91425" lIns="91425" spcFirstLastPara="1" rIns="91425" wrap="square" tIns="91425">
            <a:normAutofit fontScale="92500" lnSpcReduction="20000"/>
          </a:bodyPr>
          <a:lstStyle/>
          <a:p>
            <a:pPr indent="0" lvl="0" marL="0" rtl="0" algn="just">
              <a:spcBef>
                <a:spcPts val="0"/>
              </a:spcBef>
              <a:spcAft>
                <a:spcPts val="0"/>
              </a:spcAft>
              <a:buNone/>
            </a:pPr>
            <a:r>
              <a:rPr lang="pt-BR"/>
              <a:t>As fontes seguras da Web são fontes instaladas universalmente em todos os navegadores e dispositivos.</a:t>
            </a:r>
            <a:endParaRPr/>
          </a:p>
          <a:p>
            <a:pPr indent="0" lvl="0" marL="0" rtl="0" algn="just">
              <a:spcBef>
                <a:spcPts val="1200"/>
              </a:spcBef>
              <a:spcAft>
                <a:spcPts val="0"/>
              </a:spcAft>
              <a:buNone/>
            </a:pPr>
            <a:r>
              <a:rPr lang="pt-BR"/>
              <a:t>No entanto, não existem fontes 100% totalmente seguras para a web. Há sempre uma chance de que uma fonte não seja encontrada ou não esteja instalada corretamente.</a:t>
            </a:r>
            <a:endParaRPr/>
          </a:p>
          <a:p>
            <a:pPr indent="0" lvl="0" marL="0" rtl="0" algn="just">
              <a:spcBef>
                <a:spcPts val="1200"/>
              </a:spcBef>
              <a:spcAft>
                <a:spcPts val="0"/>
              </a:spcAft>
              <a:buNone/>
            </a:pPr>
            <a:r>
              <a:rPr lang="pt-BR"/>
              <a:t>Portanto, é muito importante sempre usar fontes de fallback.</a:t>
            </a:r>
            <a:endParaRPr/>
          </a:p>
          <a:p>
            <a:pPr indent="0" lvl="0" marL="0" rtl="0" algn="just">
              <a:spcBef>
                <a:spcPts val="1200"/>
              </a:spcBef>
              <a:spcAft>
                <a:spcPts val="0"/>
              </a:spcAft>
              <a:buNone/>
            </a:pPr>
            <a:r>
              <a:rPr lang="pt-BR"/>
              <a:t>Isso significa que você deve adicionar uma lista de "fontes de backup" semelhantes na propriedade font-family. Se a primeira fonte não funcionar, o navegador tentará a próxima, e a próxima e assim por diante. Sempre termine a lista com um nome de família de fonte genérico.</a:t>
            </a:r>
            <a:endParaRPr/>
          </a:p>
          <a:p>
            <a:pPr indent="0" lvl="0" marL="0" rtl="0" algn="just">
              <a:spcBef>
                <a:spcPts val="1200"/>
              </a:spcBef>
              <a:spcAft>
                <a:spcPts val="1200"/>
              </a:spcAft>
              <a:buNone/>
            </a:pPr>
            <a:r>
              <a:t/>
            </a:r>
            <a:endParaRPr/>
          </a:p>
        </p:txBody>
      </p:sp>
      <p:pic>
        <p:nvPicPr>
          <p:cNvPr id="366" name="Google Shape;366;p52"/>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5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Fontes Seguras</a:t>
            </a:r>
            <a:endParaRPr/>
          </a:p>
        </p:txBody>
      </p:sp>
      <p:sp>
        <p:nvSpPr>
          <p:cNvPr id="372" name="Google Shape;372;p53"/>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750">
                <a:solidFill>
                  <a:srgbClr val="A52A2A"/>
                </a:solidFill>
                <a:highlight>
                  <a:srgbClr val="FFFFFF"/>
                </a:highlight>
                <a:latin typeface="Courier New"/>
                <a:ea typeface="Courier New"/>
                <a:cs typeface="Courier New"/>
                <a:sym typeface="Courier New"/>
              </a:rPr>
              <a:t>p </a:t>
            </a:r>
            <a:r>
              <a:rPr lang="pt-BR" sz="1750">
                <a:solidFill>
                  <a:srgbClr val="000000"/>
                </a:solidFill>
                <a:highlight>
                  <a:srgbClr val="FFFFFF"/>
                </a:highlight>
                <a:latin typeface="Courier New"/>
                <a:ea typeface="Courier New"/>
                <a:cs typeface="Courier New"/>
                <a:sym typeface="Courier New"/>
              </a:rPr>
              <a:t>{</a:t>
            </a:r>
            <a:endParaRPr sz="17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750">
                <a:solidFill>
                  <a:srgbClr val="FF0000"/>
                </a:solidFill>
                <a:highlight>
                  <a:srgbClr val="FFFFFF"/>
                </a:highlight>
                <a:latin typeface="Courier New"/>
                <a:ea typeface="Courier New"/>
                <a:cs typeface="Courier New"/>
                <a:sym typeface="Courier New"/>
              </a:rPr>
              <a:t>font-family</a:t>
            </a:r>
            <a:r>
              <a:rPr lang="pt-BR" sz="1750">
                <a:solidFill>
                  <a:srgbClr val="000000"/>
                </a:solidFill>
                <a:highlight>
                  <a:srgbClr val="FFFFFF"/>
                </a:highlight>
                <a:latin typeface="Courier New"/>
                <a:ea typeface="Courier New"/>
                <a:cs typeface="Courier New"/>
                <a:sym typeface="Courier New"/>
              </a:rPr>
              <a:t>:</a:t>
            </a:r>
            <a:r>
              <a:rPr lang="pt-BR" sz="1750">
                <a:solidFill>
                  <a:srgbClr val="0000CD"/>
                </a:solidFill>
                <a:highlight>
                  <a:srgbClr val="FFFFFF"/>
                </a:highlight>
                <a:latin typeface="Courier New"/>
                <a:ea typeface="Courier New"/>
                <a:cs typeface="Courier New"/>
                <a:sym typeface="Courier New"/>
              </a:rPr>
              <a:t> Tahoma, Verdana, sans-serif</a:t>
            </a:r>
            <a:r>
              <a:rPr lang="pt-BR" sz="1750">
                <a:solidFill>
                  <a:srgbClr val="000000"/>
                </a:solidFill>
                <a:highlight>
                  <a:srgbClr val="FFFFFF"/>
                </a:highlight>
                <a:latin typeface="Courier New"/>
                <a:ea typeface="Courier New"/>
                <a:cs typeface="Courier New"/>
                <a:sym typeface="Courier New"/>
              </a:rPr>
              <a:t>;</a:t>
            </a:r>
            <a:endParaRPr sz="17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750">
                <a:solidFill>
                  <a:srgbClr val="000000"/>
                </a:solidFill>
                <a:highlight>
                  <a:srgbClr val="FFFFFF"/>
                </a:highlight>
                <a:latin typeface="Courier New"/>
                <a:ea typeface="Courier New"/>
                <a:cs typeface="Courier New"/>
                <a:sym typeface="Courier New"/>
              </a:rPr>
              <a:t>}</a:t>
            </a:r>
            <a:endParaRPr sz="1900"/>
          </a:p>
        </p:txBody>
      </p:sp>
      <p:pic>
        <p:nvPicPr>
          <p:cNvPr id="373" name="Google Shape;373;p53"/>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Google Fonts</a:t>
            </a:r>
            <a:endParaRPr/>
          </a:p>
        </p:txBody>
      </p:sp>
      <p:sp>
        <p:nvSpPr>
          <p:cNvPr id="379" name="Google Shape;379;p54"/>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Se você não quiser usar nenhuma das fontes padrão em HTML, poderá usar o Google Fonts.</a:t>
            </a:r>
            <a:endParaRPr/>
          </a:p>
          <a:p>
            <a:pPr indent="0" lvl="0" marL="0" rtl="0" algn="just">
              <a:spcBef>
                <a:spcPts val="1200"/>
              </a:spcBef>
              <a:spcAft>
                <a:spcPts val="0"/>
              </a:spcAft>
              <a:buNone/>
            </a:pPr>
            <a:r>
              <a:rPr lang="pt-BR"/>
              <a:t>As fontes do Google são gratuitas e têm mais de 1.000 fontes para escolher.</a:t>
            </a:r>
            <a:endParaRPr/>
          </a:p>
          <a:p>
            <a:pPr indent="0" lvl="0" marL="0" rtl="0" algn="just">
              <a:spcBef>
                <a:spcPts val="1200"/>
              </a:spcBef>
              <a:spcAft>
                <a:spcPts val="0"/>
              </a:spcAft>
              <a:buNone/>
            </a:pPr>
            <a:r>
              <a:rPr lang="pt-BR"/>
              <a:t>Basta adicionar um link de folha de estilo especial na seção &lt;head&gt; e, em seguida, consultar a fonte no CSS.</a:t>
            </a:r>
            <a:endParaRPr/>
          </a:p>
          <a:p>
            <a:pPr indent="0" lvl="0" marL="0" rtl="0" algn="just">
              <a:spcBef>
                <a:spcPts val="1200"/>
              </a:spcBef>
              <a:spcAft>
                <a:spcPts val="1200"/>
              </a:spcAft>
              <a:buNone/>
            </a:pPr>
            <a:r>
              <a:rPr lang="pt-BR"/>
              <a:t>Para usar várias fontes do Google, basta separar os nomes das fontes com uma barra vertical (|), assim:</a:t>
            </a:r>
            <a:endParaRPr/>
          </a:p>
        </p:txBody>
      </p:sp>
      <p:pic>
        <p:nvPicPr>
          <p:cNvPr id="380" name="Google Shape;380;p54"/>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Google Fonts</a:t>
            </a:r>
            <a:endParaRPr/>
          </a:p>
        </p:txBody>
      </p:sp>
      <p:pic>
        <p:nvPicPr>
          <p:cNvPr id="386" name="Google Shape;386;p55"/>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387" name="Google Shape;387;p55"/>
          <p:cNvPicPr preferRelativeResize="0"/>
          <p:nvPr/>
        </p:nvPicPr>
        <p:blipFill rotWithShape="1">
          <a:blip r:embed="rId4">
            <a:alphaModFix/>
          </a:blip>
          <a:srcRect b="33277" l="15734" r="30287" t="43039"/>
          <a:stretch/>
        </p:blipFill>
        <p:spPr>
          <a:xfrm>
            <a:off x="846925" y="2120800"/>
            <a:ext cx="7802626" cy="1925751"/>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5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Google Fonts</a:t>
            </a:r>
            <a:endParaRPr/>
          </a:p>
        </p:txBody>
      </p:sp>
      <p:sp>
        <p:nvSpPr>
          <p:cNvPr id="393" name="Google Shape;393;p56"/>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O Google também ativou diferentes efeitos de fonte que você pode usar.</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Primeiro adicione effect=effectname à API do Google e, em seguida, adicione um nome de classe especial ao elemento que usará o efeito especial. O nome da classe sempre começa com font-effect- e termina com o effectname.</a:t>
            </a:r>
            <a:endParaRPr/>
          </a:p>
          <a:p>
            <a:pPr indent="0" lvl="0" marL="0" rtl="0" algn="just">
              <a:spcBef>
                <a:spcPts val="1200"/>
              </a:spcBef>
              <a:spcAft>
                <a:spcPts val="1200"/>
              </a:spcAft>
              <a:buNone/>
            </a:pPr>
            <a:r>
              <a:t/>
            </a:r>
            <a:endParaRPr/>
          </a:p>
        </p:txBody>
      </p:sp>
      <p:pic>
        <p:nvPicPr>
          <p:cNvPr id="394" name="Google Shape;394;p56"/>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5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Google Fonts</a:t>
            </a:r>
            <a:endParaRPr/>
          </a:p>
        </p:txBody>
      </p:sp>
      <p:pic>
        <p:nvPicPr>
          <p:cNvPr id="400" name="Google Shape;400;p57"/>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401" name="Google Shape;401;p57"/>
          <p:cNvPicPr preferRelativeResize="0"/>
          <p:nvPr/>
        </p:nvPicPr>
        <p:blipFill rotWithShape="1">
          <a:blip r:embed="rId4">
            <a:alphaModFix/>
          </a:blip>
          <a:srcRect b="18578" l="16193" r="18111" t="34460"/>
          <a:stretch/>
        </p:blipFill>
        <p:spPr>
          <a:xfrm>
            <a:off x="1073925" y="1937925"/>
            <a:ext cx="6996149" cy="2813149"/>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Icones</a:t>
            </a:r>
            <a:endParaRPr/>
          </a:p>
        </p:txBody>
      </p:sp>
      <p:sp>
        <p:nvSpPr>
          <p:cNvPr id="407" name="Google Shape;407;p58"/>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Ícones podem ser facilmente adicionados à sua página HTML, usando uma biblioteca de ícones.</a:t>
            </a:r>
            <a:endParaRPr/>
          </a:p>
          <a:p>
            <a:pPr indent="0" lvl="0" marL="0" rtl="0" algn="just">
              <a:spcBef>
                <a:spcPts val="1200"/>
              </a:spcBef>
              <a:spcAft>
                <a:spcPts val="0"/>
              </a:spcAft>
              <a:buNone/>
            </a:pPr>
            <a:r>
              <a:rPr lang="pt-BR"/>
              <a:t>A maneira mais simples de adicionar um ícone à sua página HTML é com uma biblioteca de ícones, como Font Awesome.</a:t>
            </a:r>
            <a:endParaRPr/>
          </a:p>
          <a:p>
            <a:pPr indent="0" lvl="0" marL="0" rtl="0" algn="just">
              <a:spcBef>
                <a:spcPts val="1200"/>
              </a:spcBef>
              <a:spcAft>
                <a:spcPts val="0"/>
              </a:spcAft>
              <a:buNone/>
            </a:pPr>
            <a:r>
              <a:rPr lang="pt-BR"/>
              <a:t>Adicione o nome da classe de ícone especificada a qualquer elemento HTML embutido (como &lt;i&gt; ou &lt;span&gt;).</a:t>
            </a:r>
            <a:endParaRPr/>
          </a:p>
          <a:p>
            <a:pPr indent="0" lvl="0" marL="0" rtl="0" algn="just">
              <a:spcBef>
                <a:spcPts val="1200"/>
              </a:spcBef>
              <a:spcAft>
                <a:spcPts val="1200"/>
              </a:spcAft>
              <a:buNone/>
            </a:pPr>
            <a:r>
              <a:rPr lang="pt-BR"/>
              <a:t>Todos os ícones nas bibliotecas de ícones abaixo são vetores escaláveis que podem ser personalizados com CSS (tamanho, cor, sombra, etc.)</a:t>
            </a:r>
            <a:endParaRPr/>
          </a:p>
        </p:txBody>
      </p:sp>
      <p:pic>
        <p:nvPicPr>
          <p:cNvPr id="408" name="Google Shape;408;p58"/>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5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Font Awesome</a:t>
            </a:r>
            <a:endParaRPr/>
          </a:p>
        </p:txBody>
      </p:sp>
      <p:pic>
        <p:nvPicPr>
          <p:cNvPr id="414" name="Google Shape;414;p59"/>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415" name="Google Shape;415;p59"/>
          <p:cNvPicPr preferRelativeResize="0"/>
          <p:nvPr/>
        </p:nvPicPr>
        <p:blipFill rotWithShape="1">
          <a:blip r:embed="rId4">
            <a:alphaModFix/>
          </a:blip>
          <a:srcRect b="24296" l="16883" r="33503" t="34459"/>
          <a:stretch/>
        </p:blipFill>
        <p:spPr>
          <a:xfrm>
            <a:off x="1484414" y="1853850"/>
            <a:ext cx="6175176" cy="28874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6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Google Icons</a:t>
            </a:r>
            <a:endParaRPr/>
          </a:p>
        </p:txBody>
      </p:sp>
      <p:pic>
        <p:nvPicPr>
          <p:cNvPr id="421" name="Google Shape;421;p60"/>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422" name="Google Shape;422;p60"/>
          <p:cNvPicPr preferRelativeResize="0"/>
          <p:nvPr/>
        </p:nvPicPr>
        <p:blipFill rotWithShape="1">
          <a:blip r:embed="rId4">
            <a:alphaModFix/>
          </a:blip>
          <a:srcRect b="24704" l="16880" r="34653" t="34053"/>
          <a:stretch/>
        </p:blipFill>
        <p:spPr>
          <a:xfrm>
            <a:off x="1917501" y="1853851"/>
            <a:ext cx="5663674" cy="2711024"/>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6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Display</a:t>
            </a:r>
            <a:endParaRPr/>
          </a:p>
        </p:txBody>
      </p:sp>
      <p:sp>
        <p:nvSpPr>
          <p:cNvPr id="428" name="Google Shape;428;p61"/>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display é a propriedade CSS mais importante para controlar o layout.</a:t>
            </a:r>
            <a:endParaRPr/>
          </a:p>
          <a:p>
            <a:pPr indent="0" lvl="0" marL="0" rtl="0" algn="just">
              <a:spcBef>
                <a:spcPts val="1200"/>
              </a:spcBef>
              <a:spcAft>
                <a:spcPts val="0"/>
              </a:spcAft>
              <a:buNone/>
            </a:pPr>
            <a:r>
              <a:rPr lang="pt-BR"/>
              <a:t>A propriedade display especifica se/como um elemento é exibido.</a:t>
            </a:r>
            <a:endParaRPr/>
          </a:p>
          <a:p>
            <a:pPr indent="0" lvl="0" marL="0" rtl="0" algn="just">
              <a:spcBef>
                <a:spcPts val="1200"/>
              </a:spcBef>
              <a:spcAft>
                <a:spcPts val="0"/>
              </a:spcAft>
              <a:buNone/>
            </a:pPr>
            <a:r>
              <a:rPr lang="pt-BR"/>
              <a:t>Cada elemento HTML tem um valor de exibição padrão dependendo do tipo de elemento que é. O valor de exibição padrão para a maioria dos elementos é block ou inline.</a:t>
            </a:r>
            <a:endParaRPr/>
          </a:p>
          <a:p>
            <a:pPr indent="0" lvl="0" marL="0" rtl="0" algn="just">
              <a:spcBef>
                <a:spcPts val="1200"/>
              </a:spcBef>
              <a:spcAft>
                <a:spcPts val="1200"/>
              </a:spcAft>
              <a:buNone/>
            </a:pPr>
            <a:r>
              <a:t/>
            </a:r>
            <a:endParaRPr/>
          </a:p>
        </p:txBody>
      </p:sp>
      <p:pic>
        <p:nvPicPr>
          <p:cNvPr id="429" name="Google Shape;429;p61"/>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Interno</a:t>
            </a:r>
            <a:endParaRPr/>
          </a:p>
        </p:txBody>
      </p:sp>
      <p:sp>
        <p:nvSpPr>
          <p:cNvPr id="115" name="Google Shape;115;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Uma folha de estilo interna pode ser usada se uma única página HTML tiver um estilo único.</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O estilo interno é definido dentro do elemento &lt;style&gt;, dentro da seção head.</a:t>
            </a:r>
            <a:endParaRPr/>
          </a:p>
          <a:p>
            <a:pPr indent="0" lvl="0" marL="0" rtl="0" algn="just">
              <a:spcBef>
                <a:spcPts val="1200"/>
              </a:spcBef>
              <a:spcAft>
                <a:spcPts val="1200"/>
              </a:spcAft>
              <a:buNone/>
            </a:pPr>
            <a:r>
              <a:t/>
            </a:r>
            <a:endParaRPr/>
          </a:p>
        </p:txBody>
      </p:sp>
      <p:pic>
        <p:nvPicPr>
          <p:cNvPr id="116" name="Google Shape;116;p17"/>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6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Display - none</a:t>
            </a:r>
            <a:endParaRPr/>
          </a:p>
        </p:txBody>
      </p:sp>
      <p:sp>
        <p:nvSpPr>
          <p:cNvPr id="435" name="Google Shape;435;p62"/>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É comumente usado com JavaScript para ocultar e mostrar elementos sem excluí-los e recriá-los. </a:t>
            </a:r>
            <a:endParaRPr/>
          </a:p>
          <a:p>
            <a:pPr indent="0" lvl="0" marL="0" rtl="0" algn="just">
              <a:spcBef>
                <a:spcPts val="1200"/>
              </a:spcBef>
              <a:spcAft>
                <a:spcPts val="0"/>
              </a:spcAft>
              <a:buNone/>
            </a:pPr>
            <a:r>
              <a:rPr lang="pt-BR"/>
              <a:t>O elemento &lt;script&gt; usa display: none; como padrão.</a:t>
            </a:r>
            <a:endParaRPr/>
          </a:p>
          <a:p>
            <a:pPr indent="0" lvl="0" marL="0" rtl="0" algn="just">
              <a:spcBef>
                <a:spcPts val="1200"/>
              </a:spcBef>
              <a:spcAft>
                <a:spcPts val="1200"/>
              </a:spcAft>
              <a:buNone/>
            </a:pPr>
            <a:r>
              <a:t/>
            </a:r>
            <a:endParaRPr/>
          </a:p>
        </p:txBody>
      </p:sp>
      <p:pic>
        <p:nvPicPr>
          <p:cNvPr id="436" name="Google Shape;436;p62"/>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6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Substituir o valor de exibição padrão</a:t>
            </a:r>
            <a:endParaRPr/>
          </a:p>
        </p:txBody>
      </p:sp>
      <p:sp>
        <p:nvSpPr>
          <p:cNvPr id="442" name="Google Shape;442;p63"/>
          <p:cNvSpPr txBox="1"/>
          <p:nvPr>
            <p:ph idx="1" type="body"/>
          </p:nvPr>
        </p:nvSpPr>
        <p:spPr>
          <a:xfrm>
            <a:off x="729450" y="2078875"/>
            <a:ext cx="8090700" cy="2261100"/>
          </a:xfrm>
          <a:prstGeom prst="rect">
            <a:avLst/>
          </a:prstGeom>
        </p:spPr>
        <p:txBody>
          <a:bodyPr anchorCtr="0" anchor="t" bIns="91425" lIns="91425" spcFirstLastPara="1" rIns="91425" wrap="square" tIns="91425">
            <a:normAutofit fontScale="92500"/>
          </a:bodyPr>
          <a:lstStyle/>
          <a:p>
            <a:pPr indent="0" lvl="0" marL="0" rtl="0" algn="just">
              <a:spcBef>
                <a:spcPts val="0"/>
              </a:spcBef>
              <a:spcAft>
                <a:spcPts val="0"/>
              </a:spcAft>
              <a:buNone/>
            </a:pPr>
            <a:r>
              <a:rPr lang="pt-BR"/>
              <a:t>Como mencionado, cada elemento tem um valor de exibição padrão. No entanto, você pode substituir isso.</a:t>
            </a:r>
            <a:endParaRPr/>
          </a:p>
          <a:p>
            <a:pPr indent="0" lvl="0" marL="0" rtl="0" algn="just">
              <a:spcBef>
                <a:spcPts val="1200"/>
              </a:spcBef>
              <a:spcAft>
                <a:spcPts val="0"/>
              </a:spcAft>
              <a:buNone/>
            </a:pPr>
            <a:r>
              <a:rPr lang="pt-BR"/>
              <a:t>Alterar um elemento inline para um elemento de bloco, ou vice-versa, pode ser útil para fazer a página parecer de uma maneira específica e ainda seguir os padrões da web.</a:t>
            </a:r>
            <a:endParaRPr/>
          </a:p>
          <a:p>
            <a:pPr indent="0" lvl="0" marL="0" rtl="0" algn="just">
              <a:spcBef>
                <a:spcPts val="1200"/>
              </a:spcBef>
              <a:spcAft>
                <a:spcPts val="0"/>
              </a:spcAft>
              <a:buNone/>
            </a:pPr>
            <a:r>
              <a:rPr lang="pt-BR"/>
              <a:t>Um exemplo comum é criar elementos &lt;li&gt; embutidos para menus horizontais</a:t>
            </a:r>
            <a:endParaRPr/>
          </a:p>
          <a:p>
            <a:pPr indent="0" lvl="0" marL="0" rtl="0" algn="just">
              <a:spcBef>
                <a:spcPts val="1200"/>
              </a:spcBef>
              <a:spcAft>
                <a:spcPts val="0"/>
              </a:spcAft>
              <a:buNone/>
            </a:pPr>
            <a:r>
              <a:rPr lang="pt-BR"/>
              <a:t>Nota: Definir a propriedade de exibição de um elemento altera apenas a forma como o elemento é exibido, NÃO o tipo de elemento. Então, um elemento inline com display: block; não é permitido ter outros elementos de bloco dentro dele.</a:t>
            </a:r>
            <a:endParaRPr/>
          </a:p>
          <a:p>
            <a:pPr indent="0" lvl="0" marL="0" rtl="0" algn="just">
              <a:spcBef>
                <a:spcPts val="1200"/>
              </a:spcBef>
              <a:spcAft>
                <a:spcPts val="1200"/>
              </a:spcAft>
              <a:buNone/>
            </a:pPr>
            <a:r>
              <a:t/>
            </a:r>
            <a:endParaRPr/>
          </a:p>
        </p:txBody>
      </p:sp>
      <p:pic>
        <p:nvPicPr>
          <p:cNvPr id="443" name="Google Shape;443;p63"/>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6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Ocultar um elemento - display:none ou visibility:hidden?</a:t>
            </a:r>
            <a:endParaRPr/>
          </a:p>
        </p:txBody>
      </p:sp>
      <p:sp>
        <p:nvSpPr>
          <p:cNvPr id="449" name="Google Shape;449;p64"/>
          <p:cNvSpPr txBox="1"/>
          <p:nvPr>
            <p:ph idx="1" type="body"/>
          </p:nvPr>
        </p:nvSpPr>
        <p:spPr>
          <a:xfrm>
            <a:off x="729450" y="2078875"/>
            <a:ext cx="8090700" cy="22611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pt-BR"/>
              <a:t>Ocultar um elemento pode ser feito definindo a propriedade display como none. O elemento ficará oculto e a página será exibida como se o elemento não estivesse lá</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visibility:hidden; também oculta um elemento.</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pt-BR"/>
              <a:t>No entanto, o elemento ainda ocupará o mesmo espaço de antes. O elemento ficará oculto, mas ainda afetará o layout:</a:t>
            </a:r>
            <a:endParaRPr/>
          </a:p>
        </p:txBody>
      </p:sp>
      <p:pic>
        <p:nvPicPr>
          <p:cNvPr id="450" name="Google Shape;450;p64"/>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6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Overflow</a:t>
            </a:r>
            <a:endParaRPr b="0" sz="2400">
              <a:solidFill>
                <a:srgbClr val="000000"/>
              </a:solidFill>
              <a:highlight>
                <a:srgbClr val="FFFFFF"/>
              </a:highlight>
              <a:latin typeface="Arial"/>
              <a:ea typeface="Arial"/>
              <a:cs typeface="Arial"/>
              <a:sym typeface="Arial"/>
            </a:endParaRPr>
          </a:p>
        </p:txBody>
      </p:sp>
      <p:sp>
        <p:nvSpPr>
          <p:cNvPr id="456" name="Google Shape;456;p65"/>
          <p:cNvSpPr txBox="1"/>
          <p:nvPr>
            <p:ph idx="1" type="body"/>
          </p:nvPr>
        </p:nvSpPr>
        <p:spPr>
          <a:xfrm>
            <a:off x="729450" y="2078875"/>
            <a:ext cx="8090700" cy="2261100"/>
          </a:xfrm>
          <a:prstGeom prst="rect">
            <a:avLst/>
          </a:prstGeom>
        </p:spPr>
        <p:txBody>
          <a:bodyPr anchorCtr="0" anchor="t" bIns="91425" lIns="91425" spcFirstLastPara="1" rIns="91425" wrap="square" tIns="91425">
            <a:normAutofit fontScale="85000" lnSpcReduction="20000"/>
          </a:bodyPr>
          <a:lstStyle/>
          <a:p>
            <a:pPr indent="0" lvl="0" marL="0" rtl="0" algn="just">
              <a:spcBef>
                <a:spcPts val="0"/>
              </a:spcBef>
              <a:spcAft>
                <a:spcPts val="0"/>
              </a:spcAft>
              <a:buNone/>
            </a:pPr>
            <a:r>
              <a:rPr lang="pt-BR"/>
              <a:t>A propriedade CSS overflow controla o que acontece com o conteúdo grande demais para caber em uma área.</a:t>
            </a:r>
            <a:endParaRPr/>
          </a:p>
          <a:p>
            <a:pPr indent="0" lvl="0" marL="0" rtl="0" algn="just">
              <a:spcBef>
                <a:spcPts val="1200"/>
              </a:spcBef>
              <a:spcAft>
                <a:spcPts val="0"/>
              </a:spcAft>
              <a:buNone/>
            </a:pPr>
            <a:r>
              <a:rPr lang="pt-BR"/>
              <a:t>A propriedade overflow especifica se o conteúdo deve ser recortado ou adicionado barras de rolagem quando o conteúdo de um elemento for muito grande para caber na área especificada.</a:t>
            </a:r>
            <a:endParaRPr/>
          </a:p>
          <a:p>
            <a:pPr indent="0" lvl="0" marL="0" rtl="0" algn="just">
              <a:spcBef>
                <a:spcPts val="1200"/>
              </a:spcBef>
              <a:spcAft>
                <a:spcPts val="0"/>
              </a:spcAft>
              <a:buNone/>
            </a:pPr>
            <a:r>
              <a:rPr lang="pt-BR"/>
              <a:t>A propriedade estouro tem os seguintes valores:</a:t>
            </a:r>
            <a:endParaRPr/>
          </a:p>
          <a:p>
            <a:pPr indent="-298767" lvl="0" marL="457200" rtl="0" algn="just">
              <a:spcBef>
                <a:spcPts val="1200"/>
              </a:spcBef>
              <a:spcAft>
                <a:spcPts val="0"/>
              </a:spcAft>
              <a:buSzPct val="100000"/>
              <a:buChar char="●"/>
            </a:pPr>
            <a:r>
              <a:rPr lang="pt-BR"/>
              <a:t>visible - Padrão. O estouro não é cortado. O conteúdo é renderizado fora da caixa do elemento</a:t>
            </a:r>
            <a:endParaRPr/>
          </a:p>
          <a:p>
            <a:pPr indent="-298767" lvl="0" marL="457200" rtl="0" algn="just">
              <a:spcBef>
                <a:spcPts val="0"/>
              </a:spcBef>
              <a:spcAft>
                <a:spcPts val="0"/>
              </a:spcAft>
              <a:buSzPct val="100000"/>
              <a:buChar char="●"/>
            </a:pPr>
            <a:r>
              <a:rPr lang="pt-BR"/>
              <a:t>hidden - O estouro é cortado e o restante do conteúdo ficará invisível</a:t>
            </a:r>
            <a:endParaRPr/>
          </a:p>
          <a:p>
            <a:pPr indent="-298767" lvl="0" marL="457200" rtl="0" algn="just">
              <a:spcBef>
                <a:spcPts val="0"/>
              </a:spcBef>
              <a:spcAft>
                <a:spcPts val="0"/>
              </a:spcAft>
              <a:buSzPct val="100000"/>
              <a:buChar char="●"/>
            </a:pPr>
            <a:r>
              <a:rPr lang="pt-BR"/>
              <a:t>scroll - O estouro é cortado e uma barra de rolagem é adicionada para ver o restante do conteúdo</a:t>
            </a:r>
            <a:endParaRPr/>
          </a:p>
          <a:p>
            <a:pPr indent="-298767" lvl="0" marL="457200" rtl="0" algn="just">
              <a:spcBef>
                <a:spcPts val="0"/>
              </a:spcBef>
              <a:spcAft>
                <a:spcPts val="0"/>
              </a:spcAft>
              <a:buSzPct val="100000"/>
              <a:buChar char="●"/>
            </a:pPr>
            <a:r>
              <a:rPr lang="pt-BR"/>
              <a:t>auto - Semelhante ao scroll, mas adiciona barras de rolagem apenas quando necessário</a:t>
            </a:r>
            <a:endParaRPr/>
          </a:p>
          <a:p>
            <a:pPr indent="0" lvl="0" marL="0" rtl="0" algn="just">
              <a:spcBef>
                <a:spcPts val="1200"/>
              </a:spcBef>
              <a:spcAft>
                <a:spcPts val="1200"/>
              </a:spcAft>
              <a:buNone/>
            </a:pPr>
            <a:r>
              <a:t/>
            </a:r>
            <a:endParaRPr/>
          </a:p>
        </p:txBody>
      </p:sp>
      <p:pic>
        <p:nvPicPr>
          <p:cNvPr id="457" name="Google Shape;457;p65"/>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6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0"/>
              </a:spcAft>
              <a:buNone/>
            </a:pPr>
            <a:r>
              <a:rPr b="0" lang="pt-BR" sz="2400">
                <a:solidFill>
                  <a:srgbClr val="000000"/>
                </a:solidFill>
                <a:highlight>
                  <a:srgbClr val="FFFFFF"/>
                </a:highlight>
                <a:latin typeface="Arial"/>
                <a:ea typeface="Arial"/>
                <a:cs typeface="Arial"/>
                <a:sym typeface="Arial"/>
              </a:rPr>
              <a:t>overflow: visible</a:t>
            </a:r>
            <a:endParaRPr b="0" sz="2400">
              <a:solidFill>
                <a:srgbClr val="000000"/>
              </a:solidFill>
              <a:highlight>
                <a:srgbClr val="FFFFFF"/>
              </a:highlight>
              <a:latin typeface="Arial"/>
              <a:ea typeface="Arial"/>
              <a:cs typeface="Arial"/>
              <a:sym typeface="Arial"/>
            </a:endParaRPr>
          </a:p>
          <a:p>
            <a:pPr indent="0" lvl="0" marL="0" rtl="0" algn="l">
              <a:lnSpc>
                <a:spcPct val="115000"/>
              </a:lnSpc>
              <a:spcBef>
                <a:spcPts val="800"/>
              </a:spcBef>
              <a:spcAft>
                <a:spcPts val="800"/>
              </a:spcAft>
              <a:buNone/>
            </a:pPr>
            <a:r>
              <a:t/>
            </a:r>
            <a:endParaRPr b="0" sz="2400">
              <a:solidFill>
                <a:srgbClr val="000000"/>
              </a:solidFill>
              <a:highlight>
                <a:srgbClr val="FFFFFF"/>
              </a:highlight>
              <a:latin typeface="Arial"/>
              <a:ea typeface="Arial"/>
              <a:cs typeface="Arial"/>
              <a:sym typeface="Arial"/>
            </a:endParaRPr>
          </a:p>
        </p:txBody>
      </p:sp>
      <p:sp>
        <p:nvSpPr>
          <p:cNvPr id="463" name="Google Shape;463;p66"/>
          <p:cNvSpPr txBox="1"/>
          <p:nvPr>
            <p:ph idx="1" type="body"/>
          </p:nvPr>
        </p:nvSpPr>
        <p:spPr>
          <a:xfrm>
            <a:off x="729450" y="2078875"/>
            <a:ext cx="28419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Por padrão, o estouro é visível, o que significa que não é recortado e fica renderizado fora da caixa do elemento</a:t>
            </a:r>
            <a:endParaRPr/>
          </a:p>
        </p:txBody>
      </p:sp>
      <p:pic>
        <p:nvPicPr>
          <p:cNvPr id="464" name="Google Shape;464;p66"/>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465" name="Google Shape;465;p66"/>
          <p:cNvPicPr preferRelativeResize="0"/>
          <p:nvPr/>
        </p:nvPicPr>
        <p:blipFill rotWithShape="1">
          <a:blip r:embed="rId4">
            <a:alphaModFix/>
          </a:blip>
          <a:srcRect b="17064" l="0" r="52280" t="29856"/>
          <a:stretch/>
        </p:blipFill>
        <p:spPr>
          <a:xfrm>
            <a:off x="3571350" y="1318650"/>
            <a:ext cx="5389973" cy="3372494"/>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6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overflow: hidden</a:t>
            </a:r>
            <a:endParaRPr b="0" sz="2400">
              <a:solidFill>
                <a:srgbClr val="000000"/>
              </a:solidFill>
              <a:highlight>
                <a:srgbClr val="FFFFFF"/>
              </a:highlight>
              <a:latin typeface="Arial"/>
              <a:ea typeface="Arial"/>
              <a:cs typeface="Arial"/>
              <a:sym typeface="Arial"/>
            </a:endParaRPr>
          </a:p>
        </p:txBody>
      </p:sp>
      <p:sp>
        <p:nvSpPr>
          <p:cNvPr id="471" name="Google Shape;471;p67"/>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Com o valor oculto, o estouro é cortado e o restante do conteúdo fica oculto</a:t>
            </a:r>
            <a:endParaRPr/>
          </a:p>
        </p:txBody>
      </p:sp>
      <p:pic>
        <p:nvPicPr>
          <p:cNvPr id="472" name="Google Shape;472;p67"/>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6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overflow: scroll</a:t>
            </a:r>
            <a:endParaRPr b="0" sz="2400">
              <a:solidFill>
                <a:srgbClr val="000000"/>
              </a:solidFill>
              <a:highlight>
                <a:srgbClr val="FFFFFF"/>
              </a:highlight>
              <a:latin typeface="Arial"/>
              <a:ea typeface="Arial"/>
              <a:cs typeface="Arial"/>
              <a:sym typeface="Arial"/>
            </a:endParaRPr>
          </a:p>
        </p:txBody>
      </p:sp>
      <p:sp>
        <p:nvSpPr>
          <p:cNvPr id="478" name="Google Shape;478;p68"/>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Definindo o valor para rolar, o estouro é cortado e uma barra de rolagem é adicionada para rolar dentro da caixa. Observe que isso adicionará uma barra de rolagem horizontal e verticalmente (mesmo que você não precise)</a:t>
            </a:r>
            <a:endParaRPr/>
          </a:p>
        </p:txBody>
      </p:sp>
      <p:pic>
        <p:nvPicPr>
          <p:cNvPr id="479" name="Google Shape;479;p68"/>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6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overflow: auto</a:t>
            </a:r>
            <a:endParaRPr b="0" sz="2400">
              <a:solidFill>
                <a:srgbClr val="000000"/>
              </a:solidFill>
              <a:highlight>
                <a:srgbClr val="FFFFFF"/>
              </a:highlight>
              <a:latin typeface="Arial"/>
              <a:ea typeface="Arial"/>
              <a:cs typeface="Arial"/>
              <a:sym typeface="Arial"/>
            </a:endParaRPr>
          </a:p>
        </p:txBody>
      </p:sp>
      <p:sp>
        <p:nvSpPr>
          <p:cNvPr id="485" name="Google Shape;485;p69"/>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O valor auto é semelhante ao scroll, mas adiciona barras de rolagem apenas quando necessário</a:t>
            </a:r>
            <a:endParaRPr/>
          </a:p>
        </p:txBody>
      </p:sp>
      <p:pic>
        <p:nvPicPr>
          <p:cNvPr id="486" name="Google Shape;486;p69"/>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7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overflow-x e overflow-y</a:t>
            </a:r>
            <a:endParaRPr b="0" sz="2400">
              <a:solidFill>
                <a:srgbClr val="000000"/>
              </a:solidFill>
              <a:highlight>
                <a:srgbClr val="FFFFFF"/>
              </a:highlight>
              <a:latin typeface="Arial"/>
              <a:ea typeface="Arial"/>
              <a:cs typeface="Arial"/>
              <a:sym typeface="Arial"/>
            </a:endParaRPr>
          </a:p>
        </p:txBody>
      </p:sp>
      <p:sp>
        <p:nvSpPr>
          <p:cNvPr id="492" name="Google Shape;492;p70"/>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As propriedades overflow-x e overflow-y especificam se o estouro do conteúdo deve ser alterado apenas horizontalmente ou verticalmente (ou ambos):</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overflow-x especifica o que fazer com as bordas esquerda/direita do conteúdo.</a:t>
            </a:r>
            <a:endParaRPr/>
          </a:p>
          <a:p>
            <a:pPr indent="0" lvl="0" marL="0" rtl="0" algn="just">
              <a:spcBef>
                <a:spcPts val="1200"/>
              </a:spcBef>
              <a:spcAft>
                <a:spcPts val="0"/>
              </a:spcAft>
              <a:buNone/>
            </a:pPr>
            <a:r>
              <a:rPr lang="pt-BR"/>
              <a:t>overflow-y especifica o que fazer com as bordas superior/inferior do conteúdo.</a:t>
            </a:r>
            <a:endParaRPr/>
          </a:p>
          <a:p>
            <a:pPr indent="0" lvl="0" marL="0" rtl="0" algn="just">
              <a:spcBef>
                <a:spcPts val="1200"/>
              </a:spcBef>
              <a:spcAft>
                <a:spcPts val="1200"/>
              </a:spcAft>
              <a:buNone/>
            </a:pPr>
            <a:r>
              <a:t/>
            </a:r>
            <a:endParaRPr/>
          </a:p>
        </p:txBody>
      </p:sp>
      <p:pic>
        <p:nvPicPr>
          <p:cNvPr id="493" name="Google Shape;493;p70"/>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7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A propriedade da posição</a:t>
            </a:r>
            <a:endParaRPr/>
          </a:p>
        </p:txBody>
      </p:sp>
      <p:sp>
        <p:nvSpPr>
          <p:cNvPr id="499" name="Google Shape;499;p71"/>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position especifica o tipo de método de posicionamento usado para um elemento (estático, relativo, fixo, absoluto ou “grudado”).</a:t>
            </a:r>
            <a:endParaRPr/>
          </a:p>
          <a:p>
            <a:pPr indent="0" lvl="0" marL="0" rtl="0" algn="just">
              <a:spcBef>
                <a:spcPts val="1200"/>
              </a:spcBef>
              <a:spcAft>
                <a:spcPts val="1200"/>
              </a:spcAft>
              <a:buNone/>
            </a:pPr>
            <a:r>
              <a:rPr lang="pt-BR"/>
              <a:t>Os elementos são então posicionados usando as propriedades superior, inferior, esquerda e direita. No entanto, essas propriedades não funcionarão a menos que a propriedade position seja definida primeiro. Eles também funcionam de forma diferente dependendo do valor da posição.</a:t>
            </a:r>
            <a:endParaRPr/>
          </a:p>
        </p:txBody>
      </p:sp>
      <p:pic>
        <p:nvPicPr>
          <p:cNvPr id="500" name="Google Shape;500;p71"/>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Inline</a:t>
            </a:r>
            <a:endParaRPr/>
          </a:p>
        </p:txBody>
      </p:sp>
      <p:sp>
        <p:nvSpPr>
          <p:cNvPr id="122" name="Google Shape;122;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Um estilo embutido pode ser usado para aplicar um estilo único para um único elemento.</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Para usar estilos embutidos, adicione o atributo style ao elemento relevante. O atributo style pode conter qualquer propriedade CSS.</a:t>
            </a:r>
            <a:endParaRPr/>
          </a:p>
          <a:p>
            <a:pPr indent="0" lvl="0" marL="0" rtl="0" algn="just">
              <a:spcBef>
                <a:spcPts val="1200"/>
              </a:spcBef>
              <a:spcAft>
                <a:spcPts val="1200"/>
              </a:spcAft>
              <a:buNone/>
            </a:pPr>
            <a:r>
              <a:t/>
            </a:r>
            <a:endParaRPr/>
          </a:p>
        </p:txBody>
      </p:sp>
      <p:pic>
        <p:nvPicPr>
          <p:cNvPr id="123" name="Google Shape;123;p18"/>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7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position: static;</a:t>
            </a:r>
            <a:endParaRPr/>
          </a:p>
        </p:txBody>
      </p:sp>
      <p:sp>
        <p:nvSpPr>
          <p:cNvPr id="506" name="Google Shape;506;p72"/>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Os elementos HTML são posicionados estáticos por padrão.</a:t>
            </a:r>
            <a:endParaRPr/>
          </a:p>
          <a:p>
            <a:pPr indent="0" lvl="0" marL="0" rtl="0" algn="just">
              <a:spcBef>
                <a:spcPts val="1200"/>
              </a:spcBef>
              <a:spcAft>
                <a:spcPts val="0"/>
              </a:spcAft>
              <a:buNone/>
            </a:pPr>
            <a:r>
              <a:rPr lang="pt-BR"/>
              <a:t>Elementos estáticos posicionados não são afetados pelas propriedades superior, inferior, esquerda e direita.</a:t>
            </a:r>
            <a:endParaRPr/>
          </a:p>
          <a:p>
            <a:pPr indent="0" lvl="0" marL="0" rtl="0" algn="just">
              <a:spcBef>
                <a:spcPts val="1200"/>
              </a:spcBef>
              <a:spcAft>
                <a:spcPts val="0"/>
              </a:spcAft>
              <a:buNone/>
            </a:pPr>
            <a:r>
              <a:rPr lang="pt-BR"/>
              <a:t>Um elemento com position: static; não está posicionado de forma especial; é sempre posicionado de acordo com o fluxo normal da página:</a:t>
            </a:r>
            <a:endParaRPr/>
          </a:p>
          <a:p>
            <a:pPr indent="0" lvl="0" marL="0" rtl="0" algn="just">
              <a:spcBef>
                <a:spcPts val="1200"/>
              </a:spcBef>
              <a:spcAft>
                <a:spcPts val="1200"/>
              </a:spcAft>
              <a:buNone/>
            </a:pPr>
            <a:r>
              <a:t/>
            </a:r>
            <a:endParaRPr/>
          </a:p>
        </p:txBody>
      </p:sp>
      <p:pic>
        <p:nvPicPr>
          <p:cNvPr id="507" name="Google Shape;507;p72"/>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7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position: relative;</a:t>
            </a:r>
            <a:endParaRPr b="0" sz="2400">
              <a:solidFill>
                <a:srgbClr val="000000"/>
              </a:solidFill>
              <a:highlight>
                <a:srgbClr val="FFFFFF"/>
              </a:highlight>
              <a:latin typeface="Arial"/>
              <a:ea typeface="Arial"/>
              <a:cs typeface="Arial"/>
              <a:sym typeface="Arial"/>
            </a:endParaRPr>
          </a:p>
        </p:txBody>
      </p:sp>
      <p:sp>
        <p:nvSpPr>
          <p:cNvPr id="513" name="Google Shape;513;p73"/>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Um elemento com position: relative; está posicionado em relação à sua posição normal.</a:t>
            </a:r>
            <a:endParaRPr/>
          </a:p>
          <a:p>
            <a:pPr indent="0" lvl="0" marL="0" rtl="0" algn="just">
              <a:spcBef>
                <a:spcPts val="1200"/>
              </a:spcBef>
              <a:spcAft>
                <a:spcPts val="0"/>
              </a:spcAft>
              <a:buNone/>
            </a:pPr>
            <a:r>
              <a:rPr lang="pt-BR"/>
              <a:t>Definir as propriedades superior, direita, inferior e esquerda de um elemento relativamente posicionado fará com que ele seja ajustado para fora de sua posição normal. Outros conteúdos não serão ajustados para caber em qualquer lacuna deixada pelo elemento.</a:t>
            </a:r>
            <a:endParaRPr/>
          </a:p>
          <a:p>
            <a:pPr indent="0" lvl="0" marL="0" rtl="0" algn="just">
              <a:spcBef>
                <a:spcPts val="1200"/>
              </a:spcBef>
              <a:spcAft>
                <a:spcPts val="1200"/>
              </a:spcAft>
              <a:buNone/>
            </a:pPr>
            <a:r>
              <a:t/>
            </a:r>
            <a:endParaRPr/>
          </a:p>
        </p:txBody>
      </p:sp>
      <p:pic>
        <p:nvPicPr>
          <p:cNvPr id="514" name="Google Shape;514;p73"/>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7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position: fixed;</a:t>
            </a:r>
            <a:endParaRPr b="0" sz="2400">
              <a:solidFill>
                <a:srgbClr val="000000"/>
              </a:solidFill>
              <a:highlight>
                <a:srgbClr val="FFFFFF"/>
              </a:highlight>
              <a:latin typeface="Arial"/>
              <a:ea typeface="Arial"/>
              <a:cs typeface="Arial"/>
              <a:sym typeface="Arial"/>
            </a:endParaRPr>
          </a:p>
        </p:txBody>
      </p:sp>
      <p:sp>
        <p:nvSpPr>
          <p:cNvPr id="520" name="Google Shape;520;p74"/>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Um elemento com postition: fixed; está posicionado em relação à janela de visualização, o que significa que sempre permanece no mesmo lugar, mesmo que a página seja rolada. As propriedades top, right, bottom e left são usadas para posicionar o elemento.</a:t>
            </a:r>
            <a:endParaRPr/>
          </a:p>
          <a:p>
            <a:pPr indent="0" lvl="0" marL="0" rtl="0" algn="just">
              <a:spcBef>
                <a:spcPts val="1200"/>
              </a:spcBef>
              <a:spcAft>
                <a:spcPts val="0"/>
              </a:spcAft>
              <a:buNone/>
            </a:pPr>
            <a:r>
              <a:rPr lang="pt-BR"/>
              <a:t>Um elemento fixo não deixa uma lacuna na página onde normalmente estaria localizado.</a:t>
            </a:r>
            <a:endParaRPr/>
          </a:p>
          <a:p>
            <a:pPr indent="0" lvl="0" marL="0" rtl="0" algn="just">
              <a:spcBef>
                <a:spcPts val="1200"/>
              </a:spcBef>
              <a:spcAft>
                <a:spcPts val="1200"/>
              </a:spcAft>
              <a:buNone/>
            </a:pPr>
            <a:r>
              <a:t/>
            </a:r>
            <a:endParaRPr/>
          </a:p>
        </p:txBody>
      </p:sp>
      <p:pic>
        <p:nvPicPr>
          <p:cNvPr id="521" name="Google Shape;521;p74"/>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7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position: absolute;</a:t>
            </a:r>
            <a:endParaRPr b="0" sz="2400">
              <a:solidFill>
                <a:srgbClr val="000000"/>
              </a:solidFill>
              <a:highlight>
                <a:srgbClr val="FFFFFF"/>
              </a:highlight>
              <a:latin typeface="Arial"/>
              <a:ea typeface="Arial"/>
              <a:cs typeface="Arial"/>
              <a:sym typeface="Arial"/>
            </a:endParaRPr>
          </a:p>
        </p:txBody>
      </p:sp>
      <p:sp>
        <p:nvSpPr>
          <p:cNvPr id="527" name="Google Shape;527;p75"/>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Um elemento com postition: absolute; é posicionado em relação ao ancestral posicionado mais próximo (em vez de posicionado em relação à viewport, como fixo).</a:t>
            </a:r>
            <a:endParaRPr/>
          </a:p>
          <a:p>
            <a:pPr indent="0" lvl="0" marL="0" rtl="0" algn="just">
              <a:spcBef>
                <a:spcPts val="1200"/>
              </a:spcBef>
              <a:spcAft>
                <a:spcPts val="0"/>
              </a:spcAft>
              <a:buNone/>
            </a:pPr>
            <a:r>
              <a:rPr lang="pt-BR"/>
              <a:t>No entanto; se um elemento posicionado absoluto não tiver ancestrais posicionados, ele usará o body do documento e se moverá junto com a rolagem da página.</a:t>
            </a:r>
            <a:endParaRPr/>
          </a:p>
          <a:p>
            <a:pPr indent="0" lvl="0" marL="0" rtl="0" algn="just">
              <a:spcBef>
                <a:spcPts val="1200"/>
              </a:spcBef>
              <a:spcAft>
                <a:spcPts val="0"/>
              </a:spcAft>
              <a:buNone/>
            </a:pPr>
            <a:r>
              <a:rPr lang="pt-BR"/>
              <a:t>Nota: Os elementos posicionados absolutos são removidos do fluxo normal e podem sobrepor elementos.</a:t>
            </a:r>
            <a:endParaRPr/>
          </a:p>
          <a:p>
            <a:pPr indent="0" lvl="0" marL="0" rtl="0" algn="just">
              <a:spcBef>
                <a:spcPts val="1200"/>
              </a:spcBef>
              <a:spcAft>
                <a:spcPts val="1200"/>
              </a:spcAft>
              <a:buNone/>
            </a:pPr>
            <a:r>
              <a:t/>
            </a:r>
            <a:endParaRPr/>
          </a:p>
        </p:txBody>
      </p:sp>
      <p:pic>
        <p:nvPicPr>
          <p:cNvPr id="528" name="Google Shape;528;p75"/>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7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position: sticky;</a:t>
            </a:r>
            <a:endParaRPr b="0" sz="2400">
              <a:solidFill>
                <a:srgbClr val="000000"/>
              </a:solidFill>
              <a:highlight>
                <a:srgbClr val="FFFFFF"/>
              </a:highlight>
              <a:latin typeface="Arial"/>
              <a:ea typeface="Arial"/>
              <a:cs typeface="Arial"/>
              <a:sym typeface="Arial"/>
            </a:endParaRPr>
          </a:p>
        </p:txBody>
      </p:sp>
      <p:sp>
        <p:nvSpPr>
          <p:cNvPr id="534" name="Google Shape;534;p76"/>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Um elemento com postion: sticky; é posicionado com base na posição de rolagem do usuário.</a:t>
            </a:r>
            <a:endParaRPr/>
          </a:p>
          <a:p>
            <a:pPr indent="0" lvl="0" marL="0" rtl="0" algn="just">
              <a:spcBef>
                <a:spcPts val="1200"/>
              </a:spcBef>
              <a:spcAft>
                <a:spcPts val="0"/>
              </a:spcAft>
              <a:buNone/>
            </a:pPr>
            <a:r>
              <a:rPr lang="pt-BR"/>
              <a:t>Um elemento sticky alterna entre relativo e fixo, dependendo da posição de rolagem. Ele é posicionado relative até que uma determinada posição de deslocamento seja encontrada na viewport - então ele "gruda" no lugar (como position:fixed).</a:t>
            </a:r>
            <a:endParaRPr/>
          </a:p>
          <a:p>
            <a:pPr indent="0" lvl="0" marL="0" rtl="0" algn="just">
              <a:spcBef>
                <a:spcPts val="1200"/>
              </a:spcBef>
              <a:spcAft>
                <a:spcPts val="1200"/>
              </a:spcAft>
              <a:buNone/>
            </a:pPr>
            <a:r>
              <a:t/>
            </a:r>
            <a:endParaRPr/>
          </a:p>
        </p:txBody>
      </p:sp>
      <p:pic>
        <p:nvPicPr>
          <p:cNvPr id="535" name="Google Shape;535;p76"/>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7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Exercicio</a:t>
            </a:r>
            <a:endParaRPr b="0" sz="2400">
              <a:solidFill>
                <a:srgbClr val="000000"/>
              </a:solidFill>
              <a:highlight>
                <a:srgbClr val="FFFFFF"/>
              </a:highlight>
              <a:latin typeface="Arial"/>
              <a:ea typeface="Arial"/>
              <a:cs typeface="Arial"/>
              <a:sym typeface="Arial"/>
            </a:endParaRPr>
          </a:p>
        </p:txBody>
      </p:sp>
      <p:pic>
        <p:nvPicPr>
          <p:cNvPr id="541" name="Google Shape;541;p77"/>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542" name="Google Shape;542;p77"/>
          <p:cNvPicPr preferRelativeResize="0"/>
          <p:nvPr/>
        </p:nvPicPr>
        <p:blipFill rotWithShape="1">
          <a:blip r:embed="rId4">
            <a:alphaModFix/>
          </a:blip>
          <a:srcRect b="23888" l="15733" r="16712" t="34890"/>
          <a:stretch/>
        </p:blipFill>
        <p:spPr>
          <a:xfrm>
            <a:off x="618975" y="1913575"/>
            <a:ext cx="7906051" cy="2713692"/>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7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 float e clear</a:t>
            </a:r>
            <a:endParaRPr b="0" sz="2400">
              <a:solidFill>
                <a:srgbClr val="000000"/>
              </a:solidFill>
              <a:highlight>
                <a:srgbClr val="FFFFFF"/>
              </a:highlight>
              <a:latin typeface="Arial"/>
              <a:ea typeface="Arial"/>
              <a:cs typeface="Arial"/>
              <a:sym typeface="Arial"/>
            </a:endParaRPr>
          </a:p>
        </p:txBody>
      </p:sp>
      <p:sp>
        <p:nvSpPr>
          <p:cNvPr id="548" name="Google Shape;548;p78"/>
          <p:cNvSpPr txBox="1"/>
          <p:nvPr>
            <p:ph idx="1" type="body"/>
          </p:nvPr>
        </p:nvSpPr>
        <p:spPr>
          <a:xfrm>
            <a:off x="729450" y="2078875"/>
            <a:ext cx="8090700" cy="2261100"/>
          </a:xfrm>
          <a:prstGeom prst="rect">
            <a:avLst/>
          </a:prstGeom>
        </p:spPr>
        <p:txBody>
          <a:bodyPr anchorCtr="0" anchor="t" bIns="91425" lIns="91425" spcFirstLastPara="1" rIns="91425" wrap="square" tIns="91425">
            <a:normAutofit fontScale="70000" lnSpcReduction="10000"/>
          </a:bodyPr>
          <a:lstStyle/>
          <a:p>
            <a:pPr indent="0" lvl="0" marL="0" rtl="0" algn="just">
              <a:spcBef>
                <a:spcPts val="0"/>
              </a:spcBef>
              <a:spcAft>
                <a:spcPts val="0"/>
              </a:spcAft>
              <a:buNone/>
            </a:pPr>
            <a:r>
              <a:rPr lang="pt-BR"/>
              <a:t>A propriedade float CSS especifica como um elemento deve flutuar.</a:t>
            </a:r>
            <a:endParaRPr/>
          </a:p>
          <a:p>
            <a:pPr indent="0" lvl="0" marL="0" rtl="0" algn="just">
              <a:spcBef>
                <a:spcPts val="1200"/>
              </a:spcBef>
              <a:spcAft>
                <a:spcPts val="0"/>
              </a:spcAft>
              <a:buNone/>
            </a:pPr>
            <a:r>
              <a:rPr lang="pt-BR"/>
              <a:t>A propriedade clear do CSS especifica quais elementos podem flutuar ao lado do elemento clear e de que lado.</a:t>
            </a:r>
            <a:endParaRPr/>
          </a:p>
          <a:p>
            <a:pPr indent="0" lvl="0" marL="0" rtl="0" algn="just">
              <a:spcBef>
                <a:spcPts val="1200"/>
              </a:spcBef>
              <a:spcAft>
                <a:spcPts val="0"/>
              </a:spcAft>
              <a:buNone/>
            </a:pPr>
            <a:r>
              <a:rPr lang="pt-BR"/>
              <a:t>A propriedade float é usada para posicionar e formatar conteúdo, por exemplo. deixe uma imagem flutuar à esquerda para o texto em um contêiner.</a:t>
            </a:r>
            <a:endParaRPr/>
          </a:p>
          <a:p>
            <a:pPr indent="0" lvl="0" marL="0" rtl="0" algn="just">
              <a:spcBef>
                <a:spcPts val="1200"/>
              </a:spcBef>
              <a:spcAft>
                <a:spcPts val="0"/>
              </a:spcAft>
              <a:buNone/>
            </a:pPr>
            <a:r>
              <a:rPr lang="pt-BR"/>
              <a:t>A propriedade float pode ter um dos seguintes valores:</a:t>
            </a:r>
            <a:endParaRPr/>
          </a:p>
          <a:p>
            <a:pPr indent="-286385" lvl="0" marL="457200" rtl="0" algn="just">
              <a:spcBef>
                <a:spcPts val="1200"/>
              </a:spcBef>
              <a:spcAft>
                <a:spcPts val="0"/>
              </a:spcAft>
              <a:buSzPct val="100000"/>
              <a:buChar char="●"/>
            </a:pPr>
            <a:r>
              <a:rPr lang="pt-BR"/>
              <a:t>left - O elemento flutua à esquerda de seu contêiner</a:t>
            </a:r>
            <a:endParaRPr/>
          </a:p>
          <a:p>
            <a:pPr indent="-286385" lvl="0" marL="457200" rtl="0" algn="just">
              <a:spcBef>
                <a:spcPts val="0"/>
              </a:spcBef>
              <a:spcAft>
                <a:spcPts val="0"/>
              </a:spcAft>
              <a:buSzPct val="100000"/>
              <a:buChar char="●"/>
            </a:pPr>
            <a:r>
              <a:rPr lang="pt-BR"/>
              <a:t>right - O elemento flutua à direita de seu contêiner</a:t>
            </a:r>
            <a:endParaRPr/>
          </a:p>
          <a:p>
            <a:pPr indent="-286385" lvl="0" marL="457200" rtl="0" algn="just">
              <a:spcBef>
                <a:spcPts val="0"/>
              </a:spcBef>
              <a:spcAft>
                <a:spcPts val="0"/>
              </a:spcAft>
              <a:buSzPct val="100000"/>
              <a:buChar char="●"/>
            </a:pPr>
            <a:r>
              <a:rPr lang="pt-BR"/>
              <a:t>none - O elemento não flutua (será exibido exatamente onde ocorre no texto). Isso é padrão</a:t>
            </a:r>
            <a:endParaRPr/>
          </a:p>
          <a:p>
            <a:pPr indent="-286385" lvl="0" marL="457200" rtl="0" algn="just">
              <a:spcBef>
                <a:spcPts val="0"/>
              </a:spcBef>
              <a:spcAft>
                <a:spcPts val="0"/>
              </a:spcAft>
              <a:buSzPct val="100000"/>
              <a:buChar char="●"/>
            </a:pPr>
            <a:r>
              <a:rPr lang="pt-BR"/>
              <a:t>inherit - O elemento herda o valor float de seu pai</a:t>
            </a:r>
            <a:endParaRPr/>
          </a:p>
          <a:p>
            <a:pPr indent="0" lvl="0" marL="0" rtl="0" algn="just">
              <a:spcBef>
                <a:spcPts val="1200"/>
              </a:spcBef>
              <a:spcAft>
                <a:spcPts val="1200"/>
              </a:spcAft>
              <a:buNone/>
            </a:pPr>
            <a:r>
              <a:rPr lang="pt-BR"/>
              <a:t>Em seu uso mais simples, a propriedade float pode ser usada para quebrar o texto ao redor das imagens.</a:t>
            </a:r>
            <a:endParaRPr/>
          </a:p>
        </p:txBody>
      </p:sp>
      <p:pic>
        <p:nvPicPr>
          <p:cNvPr id="549" name="Google Shape;549;p78"/>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7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2400">
                <a:solidFill>
                  <a:srgbClr val="000000"/>
                </a:solidFill>
                <a:highlight>
                  <a:srgbClr val="FFFFFF"/>
                </a:highlight>
                <a:latin typeface="Arial"/>
                <a:ea typeface="Arial"/>
                <a:cs typeface="Arial"/>
                <a:sym typeface="Arial"/>
              </a:rPr>
              <a:t>float: right;</a:t>
            </a:r>
            <a:endParaRPr b="0" sz="3150">
              <a:solidFill>
                <a:srgbClr val="000000"/>
              </a:solidFill>
              <a:highlight>
                <a:srgbClr val="FFFFFF"/>
              </a:highlight>
              <a:latin typeface="Arial"/>
              <a:ea typeface="Arial"/>
              <a:cs typeface="Arial"/>
              <a:sym typeface="Arial"/>
            </a:endParaRPr>
          </a:p>
        </p:txBody>
      </p:sp>
      <p:pic>
        <p:nvPicPr>
          <p:cNvPr id="555" name="Google Shape;555;p79"/>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pic>
        <p:nvPicPr>
          <p:cNvPr id="556" name="Google Shape;556;p79"/>
          <p:cNvPicPr preferRelativeResize="0"/>
          <p:nvPr/>
        </p:nvPicPr>
        <p:blipFill rotWithShape="1">
          <a:blip r:embed="rId4">
            <a:alphaModFix/>
          </a:blip>
          <a:srcRect b="8778" l="0" r="51420" t="28336"/>
          <a:stretch/>
        </p:blipFill>
        <p:spPr>
          <a:xfrm>
            <a:off x="2395100" y="840975"/>
            <a:ext cx="5612674" cy="408685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8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 float e clear</a:t>
            </a:r>
            <a:endParaRPr b="0" sz="2400">
              <a:solidFill>
                <a:srgbClr val="000000"/>
              </a:solidFill>
              <a:highlight>
                <a:srgbClr val="FFFFFF"/>
              </a:highlight>
              <a:latin typeface="Arial"/>
              <a:ea typeface="Arial"/>
              <a:cs typeface="Arial"/>
              <a:sym typeface="Arial"/>
            </a:endParaRPr>
          </a:p>
        </p:txBody>
      </p:sp>
      <p:sp>
        <p:nvSpPr>
          <p:cNvPr id="562" name="Google Shape;562;p80"/>
          <p:cNvSpPr txBox="1"/>
          <p:nvPr>
            <p:ph idx="1" type="body"/>
          </p:nvPr>
        </p:nvSpPr>
        <p:spPr>
          <a:xfrm>
            <a:off x="729450" y="2078875"/>
            <a:ext cx="8090700" cy="2261100"/>
          </a:xfrm>
          <a:prstGeom prst="rect">
            <a:avLst/>
          </a:prstGeom>
        </p:spPr>
        <p:txBody>
          <a:bodyPr anchorCtr="0" anchor="t" bIns="91425" lIns="91425" spcFirstLastPara="1" rIns="91425" wrap="square" tIns="91425">
            <a:normAutofit fontScale="70000" lnSpcReduction="10000"/>
          </a:bodyPr>
          <a:lstStyle/>
          <a:p>
            <a:pPr indent="0" lvl="0" marL="0" rtl="0" algn="just">
              <a:spcBef>
                <a:spcPts val="0"/>
              </a:spcBef>
              <a:spcAft>
                <a:spcPts val="0"/>
              </a:spcAft>
              <a:buNone/>
            </a:pPr>
            <a:r>
              <a:rPr lang="pt-BR"/>
              <a:t>Quando usamos a propriedade float, e queremos o próximo elemento abaixo (não à direita ou à esquerda), teremos que usar a propriedade clear.</a:t>
            </a:r>
            <a:endParaRPr/>
          </a:p>
          <a:p>
            <a:pPr indent="0" lvl="0" marL="0" rtl="0" algn="just">
              <a:spcBef>
                <a:spcPts val="1200"/>
              </a:spcBef>
              <a:spcAft>
                <a:spcPts val="0"/>
              </a:spcAft>
              <a:buNone/>
            </a:pPr>
            <a:r>
              <a:rPr lang="pt-BR"/>
              <a:t>A propriedade clear especifica o que deve acontecer com o elemento que está próximo a um elemento flutuante.</a:t>
            </a:r>
            <a:endParaRPr/>
          </a:p>
          <a:p>
            <a:pPr indent="0" lvl="0" marL="0" rtl="0" algn="just">
              <a:spcBef>
                <a:spcPts val="1200"/>
              </a:spcBef>
              <a:spcAft>
                <a:spcPts val="0"/>
              </a:spcAft>
              <a:buNone/>
            </a:pPr>
            <a:r>
              <a:rPr lang="pt-BR"/>
              <a:t>A propriedade clear pode ter um dos seguintes valores:</a:t>
            </a:r>
            <a:endParaRPr/>
          </a:p>
          <a:p>
            <a:pPr indent="-286385" lvl="0" marL="457200" rtl="0" algn="just">
              <a:spcBef>
                <a:spcPts val="1200"/>
              </a:spcBef>
              <a:spcAft>
                <a:spcPts val="0"/>
              </a:spcAft>
              <a:buSzPct val="100000"/>
              <a:buChar char="●"/>
            </a:pPr>
            <a:r>
              <a:rPr lang="pt-BR"/>
              <a:t>none - O elemento não é empurrado abaixo dos elementos flutuantes à esquerda ou à direita. Isso é padrão</a:t>
            </a:r>
            <a:endParaRPr/>
          </a:p>
          <a:p>
            <a:pPr indent="-286385" lvl="0" marL="457200" rtl="0" algn="just">
              <a:spcBef>
                <a:spcPts val="0"/>
              </a:spcBef>
              <a:spcAft>
                <a:spcPts val="0"/>
              </a:spcAft>
              <a:buSzPct val="100000"/>
              <a:buChar char="●"/>
            </a:pPr>
            <a:r>
              <a:rPr lang="pt-BR"/>
              <a:t>left - O elemento é empurrado abaixo dos elementos flutuantes à esquerda</a:t>
            </a:r>
            <a:endParaRPr/>
          </a:p>
          <a:p>
            <a:pPr indent="-286385" lvl="0" marL="457200" rtl="0" algn="just">
              <a:spcBef>
                <a:spcPts val="0"/>
              </a:spcBef>
              <a:spcAft>
                <a:spcPts val="0"/>
              </a:spcAft>
              <a:buSzPct val="100000"/>
              <a:buChar char="●"/>
            </a:pPr>
            <a:r>
              <a:rPr lang="pt-BR"/>
              <a:t>right - O elemento é empurrado abaixo dos elementos flutuantes à direita</a:t>
            </a:r>
            <a:endParaRPr/>
          </a:p>
          <a:p>
            <a:pPr indent="-286385" lvl="0" marL="457200" rtl="0" algn="just">
              <a:spcBef>
                <a:spcPts val="0"/>
              </a:spcBef>
              <a:spcAft>
                <a:spcPts val="0"/>
              </a:spcAft>
              <a:buSzPct val="100000"/>
              <a:buChar char="●"/>
            </a:pPr>
            <a:r>
              <a:rPr lang="pt-BR"/>
              <a:t>both - O elemento é empurrado abaixo dos elementos flutuantes à esquerda e à direita</a:t>
            </a:r>
            <a:endParaRPr/>
          </a:p>
          <a:p>
            <a:pPr indent="-286385" lvl="0" marL="457200" rtl="0" algn="just">
              <a:spcBef>
                <a:spcPts val="0"/>
              </a:spcBef>
              <a:spcAft>
                <a:spcPts val="0"/>
              </a:spcAft>
              <a:buSzPct val="100000"/>
              <a:buChar char="●"/>
            </a:pPr>
            <a:r>
              <a:rPr lang="pt-BR"/>
              <a:t>inherit - O elemento herda o valor clear de seu pai</a:t>
            </a:r>
            <a:endParaRPr/>
          </a:p>
          <a:p>
            <a:pPr indent="0" lvl="0" marL="0" rtl="0" algn="just">
              <a:spcBef>
                <a:spcPts val="1200"/>
              </a:spcBef>
              <a:spcAft>
                <a:spcPts val="1200"/>
              </a:spcAft>
              <a:buNone/>
            </a:pPr>
            <a:r>
              <a:rPr lang="pt-BR"/>
              <a:t>Ao “limpar” floats, você deve combinar o clear com o float: Se um elemento flutuar para a esquerda, então você deve limpar para a esquerda. Seu elemento flutuante continuará flutuando, mas o elemento “limpo” aparecerá abaixo dele na página da web.</a:t>
            </a:r>
            <a:endParaRPr/>
          </a:p>
        </p:txBody>
      </p:sp>
      <p:pic>
        <p:nvPicPr>
          <p:cNvPr id="563" name="Google Shape;563;p80"/>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8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Imagens lado a lado</a:t>
            </a:r>
            <a:endParaRPr b="0" sz="2400">
              <a:solidFill>
                <a:srgbClr val="000000"/>
              </a:solidFill>
              <a:highlight>
                <a:srgbClr val="FFFFFF"/>
              </a:highlight>
              <a:latin typeface="Arial"/>
              <a:ea typeface="Arial"/>
              <a:cs typeface="Arial"/>
              <a:sym typeface="Arial"/>
            </a:endParaRPr>
          </a:p>
        </p:txBody>
      </p:sp>
      <p:sp>
        <p:nvSpPr>
          <p:cNvPr id="569" name="Google Shape;569;p81"/>
          <p:cNvSpPr txBox="1"/>
          <p:nvPr>
            <p:ph idx="1" type="body"/>
          </p:nvPr>
        </p:nvSpPr>
        <p:spPr>
          <a:xfrm>
            <a:off x="729450" y="2078875"/>
            <a:ext cx="8090700" cy="2261100"/>
          </a:xfrm>
          <a:prstGeom prst="rect">
            <a:avLst/>
          </a:prstGeom>
        </p:spPr>
        <p:txBody>
          <a:bodyPr anchorCtr="0" anchor="t" bIns="91425" lIns="91425" spcFirstLastPara="1" rIns="91425" wrap="square" tIns="91425">
            <a:normAutofit fontScale="92500" lnSpcReduction="20000"/>
          </a:bodyPr>
          <a:lstStyle/>
          <a:p>
            <a:pPr indent="0" lvl="0" marL="0" rtl="0" algn="just">
              <a:spcBef>
                <a:spcPts val="0"/>
              </a:spcBef>
              <a:spcAft>
                <a:spcPts val="0"/>
              </a:spcAft>
              <a:buNone/>
            </a:pPr>
            <a:r>
              <a:rPr lang="pt-BR"/>
              <a:t>A grade de caixas também pode ser usada para exibir imagens lado a lado</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sz="1150">
                <a:solidFill>
                  <a:srgbClr val="A52A2A"/>
                </a:solidFill>
                <a:highlight>
                  <a:srgbClr val="FFFFFF"/>
                </a:highlight>
                <a:latin typeface="Courier New"/>
                <a:ea typeface="Courier New"/>
                <a:cs typeface="Courier New"/>
                <a:sym typeface="Courier New"/>
              </a:rPr>
              <a:t>.img-container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float</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left</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width</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33.33%</a:t>
            </a:r>
            <a:r>
              <a:rPr lang="pt-BR" sz="1150">
                <a:solidFill>
                  <a:srgbClr val="000000"/>
                </a:solidFill>
                <a:highlight>
                  <a:srgbClr val="FFFFFF"/>
                </a:highlight>
                <a:latin typeface="Courier New"/>
                <a:ea typeface="Courier New"/>
                <a:cs typeface="Courier New"/>
                <a:sym typeface="Courier New"/>
              </a:rPr>
              <a:t>;</a:t>
            </a:r>
            <a:r>
              <a:rPr lang="pt-BR" sz="1150">
                <a:solidFill>
                  <a:srgbClr val="FF0000"/>
                </a:solidFill>
                <a:highlight>
                  <a:srgbClr val="FFFFFF"/>
                </a:highlight>
                <a:latin typeface="Courier New"/>
                <a:ea typeface="Courier New"/>
                <a:cs typeface="Courier New"/>
                <a:sym typeface="Courier New"/>
              </a:rPr>
              <a:t> </a:t>
            </a:r>
            <a:r>
              <a:rPr lang="pt-BR" sz="1150">
                <a:solidFill>
                  <a:srgbClr val="008000"/>
                </a:solidFill>
                <a:highlight>
                  <a:srgbClr val="FFFFFF"/>
                </a:highlight>
                <a:latin typeface="Courier New"/>
                <a:ea typeface="Courier New"/>
                <a:cs typeface="Courier New"/>
                <a:sym typeface="Courier New"/>
              </a:rPr>
              <a:t>/* </a:t>
            </a:r>
            <a:r>
              <a:rPr lang="pt-BR" sz="1150">
                <a:solidFill>
                  <a:srgbClr val="008000"/>
                </a:solidFill>
                <a:highlight>
                  <a:srgbClr val="FFFFFF"/>
                </a:highlight>
                <a:latin typeface="Courier New"/>
                <a:ea typeface="Courier New"/>
                <a:cs typeface="Courier New"/>
                <a:sym typeface="Courier New"/>
              </a:rPr>
              <a:t>três</a:t>
            </a:r>
            <a:r>
              <a:rPr lang="pt-BR" sz="1150">
                <a:solidFill>
                  <a:srgbClr val="008000"/>
                </a:solidFill>
                <a:highlight>
                  <a:srgbClr val="FFFFFF"/>
                </a:highlight>
                <a:latin typeface="Courier New"/>
                <a:ea typeface="Courier New"/>
                <a:cs typeface="Courier New"/>
                <a:sym typeface="Courier New"/>
              </a:rPr>
              <a:t> containers (use 25% para quatro, e 50% para dois, etc) */</a:t>
            </a:r>
            <a:endParaRPr sz="1150">
              <a:solidFill>
                <a:srgbClr val="008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padding</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5px</a:t>
            </a:r>
            <a:r>
              <a:rPr lang="pt-BR" sz="1150">
                <a:solidFill>
                  <a:srgbClr val="000000"/>
                </a:solidFill>
                <a:highlight>
                  <a:srgbClr val="FFFFFF"/>
                </a:highlight>
                <a:latin typeface="Courier New"/>
                <a:ea typeface="Courier New"/>
                <a:cs typeface="Courier New"/>
                <a:sym typeface="Courier New"/>
              </a:rPr>
              <a:t>;</a:t>
            </a:r>
            <a:r>
              <a:rPr lang="pt-BR" sz="1150">
                <a:solidFill>
                  <a:srgbClr val="FF0000"/>
                </a:solidFill>
                <a:highlight>
                  <a:srgbClr val="FFFFFF"/>
                </a:highlight>
                <a:latin typeface="Courier New"/>
                <a:ea typeface="Courier New"/>
                <a:cs typeface="Courier New"/>
                <a:sym typeface="Courier New"/>
              </a:rPr>
              <a:t> </a:t>
            </a:r>
            <a:r>
              <a:rPr lang="pt-BR" sz="1150">
                <a:solidFill>
                  <a:srgbClr val="008000"/>
                </a:solidFill>
                <a:highlight>
                  <a:srgbClr val="FFFFFF"/>
                </a:highlight>
                <a:latin typeface="Courier New"/>
                <a:ea typeface="Courier New"/>
                <a:cs typeface="Courier New"/>
                <a:sym typeface="Courier New"/>
              </a:rPr>
              <a:t>/* se </a:t>
            </a:r>
            <a:r>
              <a:rPr lang="pt-BR" sz="1150">
                <a:solidFill>
                  <a:srgbClr val="008000"/>
                </a:solidFill>
                <a:highlight>
                  <a:srgbClr val="FFFFFF"/>
                </a:highlight>
                <a:latin typeface="Courier New"/>
                <a:ea typeface="Courier New"/>
                <a:cs typeface="Courier New"/>
                <a:sym typeface="Courier New"/>
              </a:rPr>
              <a:t>você</a:t>
            </a:r>
            <a:r>
              <a:rPr lang="pt-BR" sz="1150">
                <a:solidFill>
                  <a:srgbClr val="008000"/>
                </a:solidFill>
                <a:highlight>
                  <a:srgbClr val="FFFFFF"/>
                </a:highlight>
                <a:latin typeface="Courier New"/>
                <a:ea typeface="Courier New"/>
                <a:cs typeface="Courier New"/>
                <a:sym typeface="Courier New"/>
              </a:rPr>
              <a:t> quer espaço entre as imagens */</a:t>
            </a:r>
            <a:endParaRPr sz="1150">
              <a:solidFill>
                <a:srgbClr val="008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a:p>
        </p:txBody>
      </p:sp>
      <p:pic>
        <p:nvPicPr>
          <p:cNvPr id="570" name="Google Shape;570;p81"/>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Múltiplos</a:t>
            </a:r>
            <a:r>
              <a:rPr lang="pt-BR"/>
              <a:t> Estilos</a:t>
            </a:r>
            <a:endParaRPr/>
          </a:p>
        </p:txBody>
      </p:sp>
      <p:sp>
        <p:nvSpPr>
          <p:cNvPr id="129" name="Google Shape;129;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Se algumas propriedades tiverem sido definidas para o mesmo seletor (elemento) em folhas de estilo diferentes, será usado o valor da folha de estilo da última leitura.</a:t>
            </a:r>
            <a:endParaRPr/>
          </a:p>
          <a:p>
            <a:pPr indent="0" lvl="0" marL="0" rtl="0" algn="just">
              <a:spcBef>
                <a:spcPts val="1200"/>
              </a:spcBef>
              <a:spcAft>
                <a:spcPts val="1200"/>
              </a:spcAft>
              <a:buNone/>
            </a:pPr>
            <a:r>
              <a:rPr lang="pt-BR"/>
              <a:t>Se houver um estilo em uma folha externa e para o mesmo elemento em um interno vai aplicar a </a:t>
            </a:r>
            <a:r>
              <a:rPr lang="pt-BR"/>
              <a:t>última</a:t>
            </a:r>
            <a:r>
              <a:rPr lang="pt-BR"/>
              <a:t> leitura dependendo da ordem de chamada no html</a:t>
            </a:r>
            <a:endParaRPr/>
          </a:p>
        </p:txBody>
      </p:sp>
      <p:pic>
        <p:nvPicPr>
          <p:cNvPr id="130" name="Google Shape;130;p19"/>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8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Caixas de Altura Igual</a:t>
            </a:r>
            <a:endParaRPr b="0" sz="2400">
              <a:solidFill>
                <a:srgbClr val="000000"/>
              </a:solidFill>
              <a:highlight>
                <a:srgbClr val="FFFFFF"/>
              </a:highlight>
              <a:latin typeface="Arial"/>
              <a:ea typeface="Arial"/>
              <a:cs typeface="Arial"/>
              <a:sym typeface="Arial"/>
            </a:endParaRPr>
          </a:p>
        </p:txBody>
      </p:sp>
      <p:sp>
        <p:nvSpPr>
          <p:cNvPr id="576" name="Google Shape;576;p82"/>
          <p:cNvSpPr txBox="1"/>
          <p:nvPr>
            <p:ph idx="1" type="body"/>
          </p:nvPr>
        </p:nvSpPr>
        <p:spPr>
          <a:xfrm>
            <a:off x="729450" y="20788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No exemplo anterior, você aprendeu a flutuar caixas lado a lado com a mesma largura. No entanto, não é fácil criar caixas flutuantes com alturas iguais. Uma solução rápida, no entanto, é definir uma altura fixa.</a:t>
            </a:r>
            <a:endParaRPr/>
          </a:p>
          <a:p>
            <a:pPr indent="0" lvl="0" marL="0" rtl="0" algn="just">
              <a:spcBef>
                <a:spcPts val="1200"/>
              </a:spcBef>
              <a:spcAft>
                <a:spcPts val="1200"/>
              </a:spcAft>
              <a:buNone/>
            </a:pPr>
            <a:r>
              <a:rPr lang="pt-BR"/>
              <a:t>No entanto, isso não é muito flexível. Tudo bem se você puder garantir que as caixas sempre terão a mesma quantidade de conteúdo. Mas muitas vezes, o conteúdo não é o mesmo. É aqui que o CSS3 Flexbox é útil - pois pode esticar automaticamente as caixas para serem tão longas quanto a caixa mais longa</a:t>
            </a:r>
            <a:endParaRPr/>
          </a:p>
        </p:txBody>
      </p:sp>
      <p:pic>
        <p:nvPicPr>
          <p:cNvPr id="577" name="Google Shape;577;p82"/>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8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Elementos de alinhamento central</a:t>
            </a:r>
            <a:endParaRPr b="0" sz="2400">
              <a:solidFill>
                <a:srgbClr val="000000"/>
              </a:solidFill>
              <a:highlight>
                <a:srgbClr val="FFFFFF"/>
              </a:highlight>
              <a:latin typeface="Arial"/>
              <a:ea typeface="Arial"/>
              <a:cs typeface="Arial"/>
              <a:sym typeface="Arial"/>
            </a:endParaRPr>
          </a:p>
        </p:txBody>
      </p:sp>
      <p:sp>
        <p:nvSpPr>
          <p:cNvPr id="583" name="Google Shape;583;p83"/>
          <p:cNvSpPr txBox="1"/>
          <p:nvPr>
            <p:ph idx="1" type="body"/>
          </p:nvPr>
        </p:nvSpPr>
        <p:spPr>
          <a:xfrm>
            <a:off x="729450" y="2078875"/>
            <a:ext cx="8090700" cy="22611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pt-BR"/>
              <a:t>Para</a:t>
            </a:r>
            <a:r>
              <a:rPr lang="pt-BR"/>
              <a:t> centralizar horizontalmente um elemento de bloco (como &lt;div&gt;), use margin: auto;</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Definir a largura do elemento impedirá que ele se estenda até as bordas de seu contêiner.</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O elemento ocupará a largura especificada e o espaço restante será dividido igualmente entre as duas margens</a:t>
            </a:r>
            <a:endParaRPr/>
          </a:p>
          <a:p>
            <a:pPr indent="0" lvl="0" marL="0" rtl="0" algn="just">
              <a:spcBef>
                <a:spcPts val="1200"/>
              </a:spcBef>
              <a:spcAft>
                <a:spcPts val="1200"/>
              </a:spcAft>
              <a:buNone/>
            </a:pPr>
            <a:r>
              <a:t/>
            </a:r>
            <a:endParaRPr/>
          </a:p>
        </p:txBody>
      </p:sp>
      <p:pic>
        <p:nvPicPr>
          <p:cNvPr id="584" name="Google Shape;584;p83"/>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8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Centralizar imagem</a:t>
            </a:r>
            <a:endParaRPr b="0" sz="2400">
              <a:solidFill>
                <a:srgbClr val="000000"/>
              </a:solidFill>
              <a:highlight>
                <a:srgbClr val="FFFFFF"/>
              </a:highlight>
              <a:latin typeface="Arial"/>
              <a:ea typeface="Arial"/>
              <a:cs typeface="Arial"/>
              <a:sym typeface="Arial"/>
            </a:endParaRPr>
          </a:p>
        </p:txBody>
      </p:sp>
      <p:sp>
        <p:nvSpPr>
          <p:cNvPr id="590" name="Google Shape;590;p84"/>
          <p:cNvSpPr txBox="1"/>
          <p:nvPr>
            <p:ph idx="1" type="body"/>
          </p:nvPr>
        </p:nvSpPr>
        <p:spPr>
          <a:xfrm>
            <a:off x="729450" y="2078875"/>
            <a:ext cx="8090700" cy="2261100"/>
          </a:xfrm>
          <a:prstGeom prst="rect">
            <a:avLst/>
          </a:prstGeom>
        </p:spPr>
        <p:txBody>
          <a:bodyPr anchorCtr="0" anchor="t" bIns="91425" lIns="91425" spcFirstLastPara="1" rIns="91425" wrap="square" tIns="91425">
            <a:normAutofit fontScale="85000" lnSpcReduction="10000"/>
          </a:bodyPr>
          <a:lstStyle/>
          <a:p>
            <a:pPr indent="0" lvl="0" marL="0" rtl="0" algn="just">
              <a:spcBef>
                <a:spcPts val="0"/>
              </a:spcBef>
              <a:spcAft>
                <a:spcPts val="0"/>
              </a:spcAft>
              <a:buNone/>
            </a:pPr>
            <a:r>
              <a:rPr lang="pt-BR"/>
              <a:t>Para centralizar uma imagem, defina as margens esquerda e direita como automática e transforme-a em um elemento de bloco</a:t>
            </a:r>
            <a:endParaRPr/>
          </a:p>
          <a:p>
            <a:pPr indent="0" lvl="0" marL="0" rtl="0" algn="just">
              <a:spcBef>
                <a:spcPts val="1200"/>
              </a:spcBef>
              <a:spcAft>
                <a:spcPts val="0"/>
              </a:spcAft>
              <a:buNone/>
            </a:pPr>
            <a:r>
              <a:rPr lang="pt-BR" sz="1150">
                <a:solidFill>
                  <a:srgbClr val="A52A2A"/>
                </a:solidFill>
                <a:highlight>
                  <a:srgbClr val="FFFFFF"/>
                </a:highlight>
                <a:latin typeface="Courier New"/>
                <a:ea typeface="Courier New"/>
                <a:cs typeface="Courier New"/>
                <a:sym typeface="Courier New"/>
              </a:rPr>
              <a:t>img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display</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block</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margin-left</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auto</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margin-right</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auto</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width</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40%</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a:p>
        </p:txBody>
      </p:sp>
      <p:pic>
        <p:nvPicPr>
          <p:cNvPr id="591" name="Google Shape;591;p84"/>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8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Alinhar à esquerda e à direita - Usando a posição</a:t>
            </a:r>
            <a:endParaRPr b="0" sz="2400">
              <a:solidFill>
                <a:srgbClr val="000000"/>
              </a:solidFill>
              <a:highlight>
                <a:srgbClr val="FFFFFF"/>
              </a:highlight>
              <a:latin typeface="Arial"/>
              <a:ea typeface="Arial"/>
              <a:cs typeface="Arial"/>
              <a:sym typeface="Arial"/>
            </a:endParaRPr>
          </a:p>
        </p:txBody>
      </p:sp>
      <p:sp>
        <p:nvSpPr>
          <p:cNvPr id="597" name="Google Shape;597;p85"/>
          <p:cNvSpPr txBox="1"/>
          <p:nvPr>
            <p:ph idx="1" type="body"/>
          </p:nvPr>
        </p:nvSpPr>
        <p:spPr>
          <a:xfrm>
            <a:off x="729450" y="2307475"/>
            <a:ext cx="8090700" cy="2261100"/>
          </a:xfrm>
          <a:prstGeom prst="rect">
            <a:avLst/>
          </a:prstGeom>
        </p:spPr>
        <p:txBody>
          <a:bodyPr anchorCtr="0" anchor="t" bIns="91425" lIns="91425" spcFirstLastPara="1" rIns="91425" wrap="square" tIns="91425">
            <a:normAutofit fontScale="70000" lnSpcReduction="20000"/>
          </a:bodyPr>
          <a:lstStyle/>
          <a:p>
            <a:pPr indent="0" lvl="0" marL="0" rtl="0" algn="just">
              <a:spcBef>
                <a:spcPts val="0"/>
              </a:spcBef>
              <a:spcAft>
                <a:spcPts val="0"/>
              </a:spcAft>
              <a:buNone/>
            </a:pPr>
            <a:r>
              <a:rPr lang="pt-BR"/>
              <a:t>Um método para alinhar elementos é usar position: absolute;</a:t>
            </a:r>
            <a:endParaRPr/>
          </a:p>
          <a:p>
            <a:pPr indent="0" lvl="0" marL="0" rtl="0" algn="just">
              <a:spcBef>
                <a:spcPts val="1200"/>
              </a:spcBef>
              <a:spcAft>
                <a:spcPts val="0"/>
              </a:spcAft>
              <a:buNone/>
            </a:pPr>
            <a:r>
              <a:rPr lang="pt-BR" sz="1150">
                <a:solidFill>
                  <a:srgbClr val="A52A2A"/>
                </a:solidFill>
                <a:highlight>
                  <a:srgbClr val="FFFFFF"/>
                </a:highlight>
                <a:latin typeface="Courier New"/>
                <a:ea typeface="Courier New"/>
                <a:cs typeface="Courier New"/>
                <a:sym typeface="Courier New"/>
              </a:rPr>
              <a:t>.right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position</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absolute</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right</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0px</a:t>
            </a:r>
            <a:r>
              <a:rPr lang="pt-BR" sz="1150">
                <a:solidFill>
                  <a:srgbClr val="000000"/>
                </a:solidFill>
                <a:highlight>
                  <a:srgbClr val="FFFFFF"/>
                </a:highlight>
                <a:latin typeface="Courier New"/>
                <a:ea typeface="Courier New"/>
                <a:cs typeface="Courier New"/>
                <a:sym typeface="Courier New"/>
              </a:rPr>
              <a:t>; /*retira a margem direita*/</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width</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300px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border</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3px solid #73AD21</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padding</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10px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a:p>
        </p:txBody>
      </p:sp>
      <p:pic>
        <p:nvPicPr>
          <p:cNvPr id="598" name="Google Shape;598;p85"/>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8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Opacidade</a:t>
            </a:r>
            <a:endParaRPr b="0" sz="2400">
              <a:solidFill>
                <a:srgbClr val="000000"/>
              </a:solidFill>
              <a:highlight>
                <a:srgbClr val="FFFFFF"/>
              </a:highlight>
              <a:latin typeface="Arial"/>
              <a:ea typeface="Arial"/>
              <a:cs typeface="Arial"/>
              <a:sym typeface="Arial"/>
            </a:endParaRPr>
          </a:p>
        </p:txBody>
      </p:sp>
      <p:sp>
        <p:nvSpPr>
          <p:cNvPr id="604" name="Google Shape;604;p86"/>
          <p:cNvSpPr txBox="1"/>
          <p:nvPr>
            <p:ph idx="1" type="body"/>
          </p:nvPr>
        </p:nvSpPr>
        <p:spPr>
          <a:xfrm>
            <a:off x="729450" y="21550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opacity especifica a opacidade/transparência de um elemento.</a:t>
            </a:r>
            <a:endParaRPr/>
          </a:p>
          <a:p>
            <a:pPr indent="0" lvl="0" marL="0" rtl="0" algn="just">
              <a:spcBef>
                <a:spcPts val="1200"/>
              </a:spcBef>
              <a:spcAft>
                <a:spcPts val="1200"/>
              </a:spcAft>
              <a:buNone/>
            </a:pPr>
            <a:r>
              <a:rPr lang="pt-BR"/>
              <a:t>A propriedade de opacidade pode ter um valor de 0,0 a 1,0. Quanto menor o valor, mais transparente</a:t>
            </a:r>
            <a:endParaRPr/>
          </a:p>
        </p:txBody>
      </p:sp>
      <p:pic>
        <p:nvPicPr>
          <p:cNvPr id="605" name="Google Shape;605;p86"/>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8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Efeito de hover transparente</a:t>
            </a:r>
            <a:endParaRPr b="0" sz="2400">
              <a:solidFill>
                <a:srgbClr val="000000"/>
              </a:solidFill>
              <a:highlight>
                <a:srgbClr val="FFFFFF"/>
              </a:highlight>
              <a:latin typeface="Arial"/>
              <a:ea typeface="Arial"/>
              <a:cs typeface="Arial"/>
              <a:sym typeface="Arial"/>
            </a:endParaRPr>
          </a:p>
        </p:txBody>
      </p:sp>
      <p:sp>
        <p:nvSpPr>
          <p:cNvPr id="611" name="Google Shape;611;p87"/>
          <p:cNvSpPr txBox="1"/>
          <p:nvPr>
            <p:ph idx="1" type="body"/>
          </p:nvPr>
        </p:nvSpPr>
        <p:spPr>
          <a:xfrm>
            <a:off x="729450" y="2155075"/>
            <a:ext cx="8090700" cy="2261100"/>
          </a:xfrm>
          <a:prstGeom prst="rect">
            <a:avLst/>
          </a:prstGeom>
        </p:spPr>
        <p:txBody>
          <a:bodyPr anchorCtr="0" anchor="t" bIns="91425" lIns="91425" spcFirstLastPara="1" rIns="91425" wrap="square" tIns="91425">
            <a:normAutofit fontScale="92500" lnSpcReduction="20000"/>
          </a:bodyPr>
          <a:lstStyle/>
          <a:p>
            <a:pPr indent="0" lvl="0" marL="0" rtl="0" algn="just">
              <a:spcBef>
                <a:spcPts val="0"/>
              </a:spcBef>
              <a:spcAft>
                <a:spcPts val="0"/>
              </a:spcAft>
              <a:buNone/>
            </a:pPr>
            <a:r>
              <a:rPr lang="pt-BR" sz="1150">
                <a:solidFill>
                  <a:srgbClr val="A52A2A"/>
                </a:solidFill>
                <a:highlight>
                  <a:srgbClr val="FFFFFF"/>
                </a:highlight>
                <a:latin typeface="Courier New"/>
                <a:ea typeface="Courier New"/>
                <a:cs typeface="Courier New"/>
                <a:sym typeface="Courier New"/>
              </a:rPr>
              <a:t>img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opacity</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0.5</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t/>
            </a:r>
            <a:endParaRPr sz="1100">
              <a:solidFill>
                <a:srgbClr val="000000"/>
              </a:solidFill>
              <a:latin typeface="Arial"/>
              <a:ea typeface="Arial"/>
              <a:cs typeface="Arial"/>
              <a:sym typeface="Arial"/>
            </a:endParaRPr>
          </a:p>
          <a:p>
            <a:pPr indent="0" lvl="0" marL="0" rtl="0" algn="just">
              <a:spcBef>
                <a:spcPts val="1200"/>
              </a:spcBef>
              <a:spcAft>
                <a:spcPts val="0"/>
              </a:spcAft>
              <a:buNone/>
            </a:pPr>
            <a:r>
              <a:rPr lang="pt-BR" sz="1150">
                <a:solidFill>
                  <a:srgbClr val="A52A2A"/>
                </a:solidFill>
                <a:highlight>
                  <a:srgbClr val="FFFFFF"/>
                </a:highlight>
                <a:latin typeface="Courier New"/>
                <a:ea typeface="Courier New"/>
                <a:cs typeface="Courier New"/>
                <a:sym typeface="Courier New"/>
              </a:rPr>
              <a:t>img:hover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opacity</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1.0</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a:p>
        </p:txBody>
      </p:sp>
      <p:pic>
        <p:nvPicPr>
          <p:cNvPr id="612" name="Google Shape;612;p87"/>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8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Nav Bar (barras de navegação)</a:t>
            </a:r>
            <a:endParaRPr b="0" sz="2400">
              <a:solidFill>
                <a:srgbClr val="000000"/>
              </a:solidFill>
              <a:highlight>
                <a:srgbClr val="FFFFFF"/>
              </a:highlight>
              <a:latin typeface="Arial"/>
              <a:ea typeface="Arial"/>
              <a:cs typeface="Arial"/>
              <a:sym typeface="Arial"/>
            </a:endParaRPr>
          </a:p>
        </p:txBody>
      </p:sp>
      <p:pic>
        <p:nvPicPr>
          <p:cNvPr id="618" name="Google Shape;618;p88"/>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619" name="Google Shape;619;p88"/>
          <p:cNvSpPr txBox="1"/>
          <p:nvPr>
            <p:ph idx="1" type="body"/>
          </p:nvPr>
        </p:nvSpPr>
        <p:spPr>
          <a:xfrm>
            <a:off x="729450" y="2155075"/>
            <a:ext cx="4764900" cy="2261100"/>
          </a:xfrm>
          <a:prstGeom prst="rect">
            <a:avLst/>
          </a:prstGeom>
        </p:spPr>
        <p:txBody>
          <a:bodyPr anchorCtr="0" anchor="t" bIns="91425" lIns="91425" spcFirstLastPara="1" rIns="91425" wrap="square" tIns="91425">
            <a:normAutofit fontScale="77500" lnSpcReduction="20000"/>
          </a:bodyPr>
          <a:lstStyle/>
          <a:p>
            <a:pPr indent="0" lvl="0" marL="0" rtl="0" algn="just">
              <a:spcBef>
                <a:spcPts val="0"/>
              </a:spcBef>
              <a:spcAft>
                <a:spcPts val="0"/>
              </a:spcAft>
              <a:buNone/>
            </a:pPr>
            <a:r>
              <a:rPr lang="pt-BR"/>
              <a:t>Ter uma navegação fácil de usar é importante para qualquer site.</a:t>
            </a:r>
            <a:endParaRPr/>
          </a:p>
          <a:p>
            <a:pPr indent="0" lvl="0" marL="0" rtl="0" algn="just">
              <a:spcBef>
                <a:spcPts val="1200"/>
              </a:spcBef>
              <a:spcAft>
                <a:spcPts val="0"/>
              </a:spcAft>
              <a:buNone/>
            </a:pPr>
            <a:r>
              <a:rPr lang="pt-BR"/>
              <a:t>Com CSS você pode transformar menus HTML chatos em barras de navegação bonitas.</a:t>
            </a:r>
            <a:endParaRPr/>
          </a:p>
          <a:p>
            <a:pPr indent="0" lvl="0" marL="0" rtl="0" algn="just">
              <a:spcBef>
                <a:spcPts val="1200"/>
              </a:spcBef>
              <a:spcAft>
                <a:spcPts val="0"/>
              </a:spcAft>
              <a:buNone/>
            </a:pPr>
            <a:r>
              <a:rPr lang="pt-BR"/>
              <a:t>Barra de Navegação = Lista de Links</a:t>
            </a:r>
            <a:endParaRPr/>
          </a:p>
          <a:p>
            <a:pPr indent="0" lvl="0" marL="0" rtl="0" algn="just">
              <a:spcBef>
                <a:spcPts val="1200"/>
              </a:spcBef>
              <a:spcAft>
                <a:spcPts val="0"/>
              </a:spcAft>
              <a:buNone/>
            </a:pPr>
            <a:r>
              <a:rPr lang="pt-BR"/>
              <a:t>Uma barra de navegação precisa de HTML padrão como base.</a:t>
            </a:r>
            <a:endParaRPr/>
          </a:p>
          <a:p>
            <a:pPr indent="0" lvl="0" marL="0" rtl="0" algn="just">
              <a:spcBef>
                <a:spcPts val="1200"/>
              </a:spcBef>
              <a:spcAft>
                <a:spcPts val="0"/>
              </a:spcAft>
              <a:buNone/>
            </a:pPr>
            <a:r>
              <a:rPr lang="pt-BR"/>
              <a:t>Em nossos exemplos, construiremos a barra de navegação a partir de uma lista HTML padrão.</a:t>
            </a:r>
            <a:endParaRPr/>
          </a:p>
          <a:p>
            <a:pPr indent="0" lvl="0" marL="0" rtl="0" algn="just">
              <a:spcBef>
                <a:spcPts val="1200"/>
              </a:spcBef>
              <a:spcAft>
                <a:spcPts val="1200"/>
              </a:spcAft>
              <a:buNone/>
            </a:pPr>
            <a:r>
              <a:rPr lang="pt-BR"/>
              <a:t>Uma barra de navegação é basicamente uma lista de links, então usar os elementos &lt;ul&gt; e &lt;li&gt; faz todo o sentido</a:t>
            </a:r>
            <a:endParaRPr/>
          </a:p>
        </p:txBody>
      </p:sp>
      <p:sp>
        <p:nvSpPr>
          <p:cNvPr id="620" name="Google Shape;620;p88"/>
          <p:cNvSpPr txBox="1"/>
          <p:nvPr>
            <p:ph idx="1" type="body"/>
          </p:nvPr>
        </p:nvSpPr>
        <p:spPr>
          <a:xfrm>
            <a:off x="5494350" y="2307475"/>
            <a:ext cx="33258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ul</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li</a:t>
            </a:r>
            <a:r>
              <a:rPr lang="pt-BR" sz="1150">
                <a:solidFill>
                  <a:srgbClr val="0000CD"/>
                </a:solidFill>
                <a:latin typeface="Courier New"/>
                <a:ea typeface="Courier New"/>
                <a:cs typeface="Courier New"/>
                <a:sym typeface="Courier New"/>
              </a:rPr>
              <a:t>&gt;&lt;</a:t>
            </a:r>
            <a:r>
              <a:rPr lang="pt-BR" sz="1150">
                <a:solidFill>
                  <a:srgbClr val="A52A2A"/>
                </a:solidFill>
                <a:latin typeface="Courier New"/>
                <a:ea typeface="Courier New"/>
                <a:cs typeface="Courier New"/>
                <a:sym typeface="Courier New"/>
              </a:rPr>
              <a:t>a</a:t>
            </a:r>
            <a:r>
              <a:rPr lang="pt-BR" sz="1150">
                <a:solidFill>
                  <a:srgbClr val="FF0000"/>
                </a:solidFill>
                <a:latin typeface="Courier New"/>
                <a:ea typeface="Courier New"/>
                <a:cs typeface="Courier New"/>
                <a:sym typeface="Courier New"/>
              </a:rPr>
              <a:t> href</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Inicio</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/a</a:t>
            </a:r>
            <a:r>
              <a:rPr lang="pt-BR" sz="1150">
                <a:solidFill>
                  <a:srgbClr val="0000CD"/>
                </a:solidFill>
                <a:latin typeface="Courier New"/>
                <a:ea typeface="Courier New"/>
                <a:cs typeface="Courier New"/>
                <a:sym typeface="Courier New"/>
              </a:rPr>
              <a:t>&gt;&lt;</a:t>
            </a:r>
            <a:r>
              <a:rPr lang="pt-BR" sz="1150">
                <a:solidFill>
                  <a:srgbClr val="A52A2A"/>
                </a:solidFill>
                <a:latin typeface="Courier New"/>
                <a:ea typeface="Courier New"/>
                <a:cs typeface="Courier New"/>
                <a:sym typeface="Courier New"/>
              </a:rPr>
              <a:t>/li</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li</a:t>
            </a:r>
            <a:r>
              <a:rPr lang="pt-BR" sz="1150">
                <a:solidFill>
                  <a:srgbClr val="0000CD"/>
                </a:solidFill>
                <a:latin typeface="Courier New"/>
                <a:ea typeface="Courier New"/>
                <a:cs typeface="Courier New"/>
                <a:sym typeface="Courier New"/>
              </a:rPr>
              <a:t>&gt;&lt;</a:t>
            </a:r>
            <a:r>
              <a:rPr lang="pt-BR" sz="1150">
                <a:solidFill>
                  <a:srgbClr val="A52A2A"/>
                </a:solidFill>
                <a:latin typeface="Courier New"/>
                <a:ea typeface="Courier New"/>
                <a:cs typeface="Courier New"/>
                <a:sym typeface="Courier New"/>
              </a:rPr>
              <a:t>a</a:t>
            </a:r>
            <a:r>
              <a:rPr lang="pt-BR" sz="1150">
                <a:solidFill>
                  <a:srgbClr val="FF0000"/>
                </a:solidFill>
                <a:latin typeface="Courier New"/>
                <a:ea typeface="Courier New"/>
                <a:cs typeface="Courier New"/>
                <a:sym typeface="Courier New"/>
              </a:rPr>
              <a:t> href</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Noticias</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/a</a:t>
            </a:r>
            <a:r>
              <a:rPr lang="pt-BR" sz="1150">
                <a:solidFill>
                  <a:srgbClr val="0000CD"/>
                </a:solidFill>
                <a:latin typeface="Courier New"/>
                <a:ea typeface="Courier New"/>
                <a:cs typeface="Courier New"/>
                <a:sym typeface="Courier New"/>
              </a:rPr>
              <a:t>&gt;&lt;</a:t>
            </a:r>
            <a:r>
              <a:rPr lang="pt-BR" sz="1150">
                <a:solidFill>
                  <a:srgbClr val="A52A2A"/>
                </a:solidFill>
                <a:latin typeface="Courier New"/>
                <a:ea typeface="Courier New"/>
                <a:cs typeface="Courier New"/>
                <a:sym typeface="Courier New"/>
              </a:rPr>
              <a:t>/li</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CD"/>
                </a:solidFill>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li</a:t>
            </a:r>
            <a:r>
              <a:rPr lang="pt-BR" sz="1150">
                <a:solidFill>
                  <a:srgbClr val="0000CD"/>
                </a:solidFill>
                <a:latin typeface="Courier New"/>
                <a:ea typeface="Courier New"/>
                <a:cs typeface="Courier New"/>
                <a:sym typeface="Courier New"/>
              </a:rPr>
              <a:t>&gt;&lt;</a:t>
            </a:r>
            <a:r>
              <a:rPr lang="pt-BR" sz="1150">
                <a:solidFill>
                  <a:srgbClr val="A52A2A"/>
                </a:solidFill>
                <a:latin typeface="Courier New"/>
                <a:ea typeface="Courier New"/>
                <a:cs typeface="Courier New"/>
                <a:sym typeface="Courier New"/>
              </a:rPr>
              <a:t>a</a:t>
            </a:r>
            <a:r>
              <a:rPr lang="pt-BR" sz="1150">
                <a:solidFill>
                  <a:srgbClr val="FF0000"/>
                </a:solidFill>
                <a:latin typeface="Courier New"/>
                <a:ea typeface="Courier New"/>
                <a:cs typeface="Courier New"/>
                <a:sym typeface="Courier New"/>
              </a:rPr>
              <a:t> href</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Contato</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/a</a:t>
            </a:r>
            <a:r>
              <a:rPr lang="pt-BR" sz="1150">
                <a:solidFill>
                  <a:srgbClr val="0000CD"/>
                </a:solidFill>
                <a:latin typeface="Courier New"/>
                <a:ea typeface="Courier New"/>
                <a:cs typeface="Courier New"/>
                <a:sym typeface="Courier New"/>
              </a:rPr>
              <a:t>&gt;&lt;</a:t>
            </a:r>
            <a:r>
              <a:rPr lang="pt-BR" sz="1150">
                <a:solidFill>
                  <a:srgbClr val="A52A2A"/>
                </a:solidFill>
                <a:latin typeface="Courier New"/>
                <a:ea typeface="Courier New"/>
                <a:cs typeface="Courier New"/>
                <a:sym typeface="Courier New"/>
              </a:rPr>
              <a:t>/li</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li</a:t>
            </a:r>
            <a:r>
              <a:rPr lang="pt-BR" sz="1150">
                <a:solidFill>
                  <a:srgbClr val="0000CD"/>
                </a:solidFill>
                <a:latin typeface="Courier New"/>
                <a:ea typeface="Courier New"/>
                <a:cs typeface="Courier New"/>
                <a:sym typeface="Courier New"/>
              </a:rPr>
              <a:t>&gt;&lt;</a:t>
            </a:r>
            <a:r>
              <a:rPr lang="pt-BR" sz="1150">
                <a:solidFill>
                  <a:srgbClr val="A52A2A"/>
                </a:solidFill>
                <a:latin typeface="Courier New"/>
                <a:ea typeface="Courier New"/>
                <a:cs typeface="Courier New"/>
                <a:sym typeface="Courier New"/>
              </a:rPr>
              <a:t>a</a:t>
            </a:r>
            <a:r>
              <a:rPr lang="pt-BR" sz="1150">
                <a:solidFill>
                  <a:srgbClr val="FF0000"/>
                </a:solidFill>
                <a:latin typeface="Courier New"/>
                <a:ea typeface="Courier New"/>
                <a:cs typeface="Courier New"/>
                <a:sym typeface="Courier New"/>
              </a:rPr>
              <a:t> href</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Sobre</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/a</a:t>
            </a:r>
            <a:r>
              <a:rPr lang="pt-BR" sz="1150">
                <a:solidFill>
                  <a:srgbClr val="0000CD"/>
                </a:solidFill>
                <a:latin typeface="Courier New"/>
                <a:ea typeface="Courier New"/>
                <a:cs typeface="Courier New"/>
                <a:sym typeface="Courier New"/>
              </a:rPr>
              <a:t>&gt;&lt;</a:t>
            </a:r>
            <a:r>
              <a:rPr lang="pt-BR" sz="1150">
                <a:solidFill>
                  <a:srgbClr val="A52A2A"/>
                </a:solidFill>
                <a:latin typeface="Courier New"/>
                <a:ea typeface="Courier New"/>
                <a:cs typeface="Courier New"/>
                <a:sym typeface="Courier New"/>
              </a:rPr>
              <a:t>/li</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/ul</a:t>
            </a:r>
            <a:r>
              <a:rPr lang="pt-BR" sz="1150">
                <a:solidFill>
                  <a:srgbClr val="0000CD"/>
                </a:solidFill>
                <a:latin typeface="Courier New"/>
                <a:ea typeface="Courier New"/>
                <a:cs typeface="Courier New"/>
                <a:sym typeface="Courier New"/>
              </a:rPr>
              <a:t>&gt;</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8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Nav Bar (barras de navegação)</a:t>
            </a:r>
            <a:endParaRPr b="0" sz="2400">
              <a:solidFill>
                <a:srgbClr val="000000"/>
              </a:solidFill>
              <a:highlight>
                <a:srgbClr val="FFFFFF"/>
              </a:highlight>
              <a:latin typeface="Arial"/>
              <a:ea typeface="Arial"/>
              <a:cs typeface="Arial"/>
              <a:sym typeface="Arial"/>
            </a:endParaRPr>
          </a:p>
        </p:txBody>
      </p:sp>
      <p:pic>
        <p:nvPicPr>
          <p:cNvPr id="626" name="Google Shape;626;p89"/>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627" name="Google Shape;627;p89"/>
          <p:cNvSpPr txBox="1"/>
          <p:nvPr>
            <p:ph idx="1" type="body"/>
          </p:nvPr>
        </p:nvSpPr>
        <p:spPr>
          <a:xfrm>
            <a:off x="729450" y="21550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Agora vamos remover os marcadores e as margens e preenchimento da lista</a:t>
            </a:r>
            <a:endParaRPr/>
          </a:p>
          <a:p>
            <a:pPr indent="0" lvl="0" marL="0" rtl="0" algn="just">
              <a:spcBef>
                <a:spcPts val="1200"/>
              </a:spcBef>
              <a:spcAft>
                <a:spcPts val="0"/>
              </a:spcAft>
              <a:buNone/>
            </a:pPr>
            <a:r>
              <a:rPr lang="pt-BR" sz="1150">
                <a:solidFill>
                  <a:srgbClr val="A52A2A"/>
                </a:solidFill>
                <a:highlight>
                  <a:srgbClr val="FFFFFF"/>
                </a:highlight>
                <a:latin typeface="Courier New"/>
                <a:ea typeface="Courier New"/>
                <a:cs typeface="Courier New"/>
                <a:sym typeface="Courier New"/>
              </a:rPr>
              <a:t>ul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list-style-type</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none</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margin</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0</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padding</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0</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9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Nav Bar (barras de navegação)</a:t>
            </a:r>
            <a:endParaRPr b="0" sz="2400">
              <a:solidFill>
                <a:srgbClr val="000000"/>
              </a:solidFill>
              <a:highlight>
                <a:srgbClr val="FFFFFF"/>
              </a:highlight>
              <a:latin typeface="Arial"/>
              <a:ea typeface="Arial"/>
              <a:cs typeface="Arial"/>
              <a:sym typeface="Arial"/>
            </a:endParaRPr>
          </a:p>
        </p:txBody>
      </p:sp>
      <p:pic>
        <p:nvPicPr>
          <p:cNvPr id="633" name="Google Shape;633;p90"/>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634" name="Google Shape;634;p90"/>
          <p:cNvSpPr txBox="1"/>
          <p:nvPr>
            <p:ph idx="1" type="body"/>
          </p:nvPr>
        </p:nvSpPr>
        <p:spPr>
          <a:xfrm>
            <a:off x="729450" y="21550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Para construir uma barra de navegação vertical, você pode estilizar os elementos &lt;a&gt; dentro da lista, além do código da página anterior</a:t>
            </a:r>
            <a:endParaRPr/>
          </a:p>
          <a:p>
            <a:pPr indent="0" lvl="0" marL="0" rtl="0" algn="just">
              <a:spcBef>
                <a:spcPts val="1200"/>
              </a:spcBef>
              <a:spcAft>
                <a:spcPts val="0"/>
              </a:spcAft>
              <a:buNone/>
            </a:pPr>
            <a:r>
              <a:rPr lang="pt-BR" sz="1150">
                <a:solidFill>
                  <a:srgbClr val="A52A2A"/>
                </a:solidFill>
                <a:highlight>
                  <a:srgbClr val="FFFFFF"/>
                </a:highlight>
                <a:latin typeface="Courier New"/>
                <a:ea typeface="Courier New"/>
                <a:cs typeface="Courier New"/>
                <a:sym typeface="Courier New"/>
              </a:rPr>
              <a:t>li a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display</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block</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width</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60px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9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Nav Bar (barras de navegação)</a:t>
            </a:r>
            <a:endParaRPr b="0" sz="2400">
              <a:solidFill>
                <a:srgbClr val="000000"/>
              </a:solidFill>
              <a:highlight>
                <a:srgbClr val="FFFFFF"/>
              </a:highlight>
              <a:latin typeface="Arial"/>
              <a:ea typeface="Arial"/>
              <a:cs typeface="Arial"/>
              <a:sym typeface="Arial"/>
            </a:endParaRPr>
          </a:p>
        </p:txBody>
      </p:sp>
      <p:pic>
        <p:nvPicPr>
          <p:cNvPr id="640" name="Google Shape;640;p91"/>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641" name="Google Shape;641;p91"/>
          <p:cNvSpPr txBox="1"/>
          <p:nvPr>
            <p:ph idx="1" type="body"/>
          </p:nvPr>
        </p:nvSpPr>
        <p:spPr>
          <a:xfrm>
            <a:off x="729450" y="2155075"/>
            <a:ext cx="4928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Crie uma barra de navegação vertical básica com uma cor de fundo cinza e altere a cor de fundo dos links quando o usuário passar o mouse sobre eles</a:t>
            </a:r>
            <a:endParaRPr/>
          </a:p>
        </p:txBody>
      </p:sp>
      <p:pic>
        <p:nvPicPr>
          <p:cNvPr id="642" name="Google Shape;642;p91"/>
          <p:cNvPicPr preferRelativeResize="0"/>
          <p:nvPr/>
        </p:nvPicPr>
        <p:blipFill rotWithShape="1">
          <a:blip r:embed="rId4">
            <a:alphaModFix/>
          </a:blip>
          <a:srcRect b="25299" l="15844" r="60595" t="19664"/>
          <a:stretch/>
        </p:blipFill>
        <p:spPr>
          <a:xfrm>
            <a:off x="6010075" y="1213450"/>
            <a:ext cx="2810126" cy="369238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Ordem da cascata</a:t>
            </a:r>
            <a:endParaRPr/>
          </a:p>
        </p:txBody>
      </p:sp>
      <p:sp>
        <p:nvSpPr>
          <p:cNvPr id="136" name="Google Shape;136;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85000" lnSpcReduction="20000"/>
          </a:bodyPr>
          <a:lstStyle/>
          <a:p>
            <a:pPr indent="0" lvl="0" marL="0" rtl="0" algn="just">
              <a:spcBef>
                <a:spcPts val="0"/>
              </a:spcBef>
              <a:spcAft>
                <a:spcPts val="0"/>
              </a:spcAft>
              <a:buNone/>
            </a:pPr>
            <a:r>
              <a:rPr lang="pt-BR"/>
              <a:t>Qual estilo será usado quando houver mais de um estilo especificado para um elemento HTML?</a:t>
            </a:r>
            <a:endParaRPr/>
          </a:p>
          <a:p>
            <a:pPr indent="0" lvl="0" marL="0" rtl="0" algn="just">
              <a:spcBef>
                <a:spcPts val="1200"/>
              </a:spcBef>
              <a:spcAft>
                <a:spcPts val="0"/>
              </a:spcAft>
              <a:buNone/>
            </a:pPr>
            <a:r>
              <a:rPr lang="pt-BR"/>
              <a:t>Todos os estilos em uma página serão "cascatados" em uma nova folha de estilo "virtual" de acordo com as seguintes regras, onde o número um tem a prioridade mais alta:</a:t>
            </a:r>
            <a:endParaRPr/>
          </a:p>
          <a:p>
            <a:pPr indent="-298767" lvl="0" marL="457200" rtl="0" algn="just">
              <a:spcBef>
                <a:spcPts val="1200"/>
              </a:spcBef>
              <a:spcAft>
                <a:spcPts val="0"/>
              </a:spcAft>
              <a:buSzPct val="100000"/>
              <a:buChar char="●"/>
            </a:pPr>
            <a:r>
              <a:rPr lang="pt-BR"/>
              <a:t>Estilo embutido (dentro de um elemento HTML)</a:t>
            </a:r>
            <a:endParaRPr/>
          </a:p>
          <a:p>
            <a:pPr indent="-298767" lvl="0" marL="457200" rtl="0" algn="just">
              <a:spcBef>
                <a:spcPts val="0"/>
              </a:spcBef>
              <a:spcAft>
                <a:spcPts val="0"/>
              </a:spcAft>
              <a:buSzPct val="100000"/>
              <a:buChar char="●"/>
            </a:pPr>
            <a:r>
              <a:rPr lang="pt-BR"/>
              <a:t>Folhas de estilo externas e internas (na seção principal)</a:t>
            </a:r>
            <a:endParaRPr/>
          </a:p>
          <a:p>
            <a:pPr indent="-298767" lvl="0" marL="457200" rtl="0" algn="just">
              <a:spcBef>
                <a:spcPts val="0"/>
              </a:spcBef>
              <a:spcAft>
                <a:spcPts val="0"/>
              </a:spcAft>
              <a:buSzPct val="100000"/>
              <a:buChar char="●"/>
            </a:pPr>
            <a:r>
              <a:rPr lang="pt-BR"/>
              <a:t>Padrão do navegador</a:t>
            </a:r>
            <a:endParaRPr/>
          </a:p>
          <a:p>
            <a:pPr indent="0" lvl="0" marL="0" rtl="0" algn="just">
              <a:spcBef>
                <a:spcPts val="1200"/>
              </a:spcBef>
              <a:spcAft>
                <a:spcPts val="0"/>
              </a:spcAft>
              <a:buNone/>
            </a:pPr>
            <a:r>
              <a:rPr lang="pt-BR"/>
              <a:t>Portanto, um estilo embutido tem a prioridade mais alta e substituirá os estilos externos e internos e os padrões do navegador.</a:t>
            </a:r>
            <a:endParaRPr/>
          </a:p>
          <a:p>
            <a:pPr indent="0" lvl="0" marL="0" rtl="0" algn="just">
              <a:spcBef>
                <a:spcPts val="1200"/>
              </a:spcBef>
              <a:spcAft>
                <a:spcPts val="1200"/>
              </a:spcAft>
              <a:buNone/>
            </a:pPr>
            <a:r>
              <a:t/>
            </a:r>
            <a:endParaRPr/>
          </a:p>
        </p:txBody>
      </p:sp>
      <p:pic>
        <p:nvPicPr>
          <p:cNvPr id="137" name="Google Shape;137;p20"/>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9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Nav Bar (barras de navegação)</a:t>
            </a:r>
            <a:endParaRPr b="0" sz="2400">
              <a:solidFill>
                <a:srgbClr val="000000"/>
              </a:solidFill>
              <a:highlight>
                <a:srgbClr val="FFFFFF"/>
              </a:highlight>
              <a:latin typeface="Arial"/>
              <a:ea typeface="Arial"/>
              <a:cs typeface="Arial"/>
              <a:sym typeface="Arial"/>
            </a:endParaRPr>
          </a:p>
        </p:txBody>
      </p:sp>
      <p:pic>
        <p:nvPicPr>
          <p:cNvPr id="648" name="Google Shape;648;p92"/>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649" name="Google Shape;649;p92"/>
          <p:cNvSpPr txBox="1"/>
          <p:nvPr>
            <p:ph idx="1" type="body"/>
          </p:nvPr>
        </p:nvSpPr>
        <p:spPr>
          <a:xfrm>
            <a:off x="729450" y="21550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Adicione uma classe "ativa" ao link atual para que o usuário saiba em qual página ele está</a:t>
            </a:r>
            <a:endParaRPr/>
          </a:p>
          <a:p>
            <a:pPr indent="0" lvl="0" marL="0" rtl="0" algn="just">
              <a:spcBef>
                <a:spcPts val="1200"/>
              </a:spcBef>
              <a:spcAft>
                <a:spcPts val="0"/>
              </a:spcAft>
              <a:buNone/>
            </a:pPr>
            <a:r>
              <a:rPr lang="pt-BR" sz="1150">
                <a:solidFill>
                  <a:srgbClr val="A52A2A"/>
                </a:solidFill>
                <a:highlight>
                  <a:srgbClr val="FFFFFF"/>
                </a:highlight>
                <a:latin typeface="Courier New"/>
                <a:ea typeface="Courier New"/>
                <a:cs typeface="Courier New"/>
                <a:sym typeface="Courier New"/>
              </a:rPr>
              <a:t>.active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background-color</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#04AA6D</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color</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white</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9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Nav Bar - responsiva</a:t>
            </a:r>
            <a:endParaRPr b="0" sz="2400">
              <a:solidFill>
                <a:srgbClr val="000000"/>
              </a:solidFill>
              <a:highlight>
                <a:srgbClr val="FFFFFF"/>
              </a:highlight>
              <a:latin typeface="Arial"/>
              <a:ea typeface="Arial"/>
              <a:cs typeface="Arial"/>
              <a:sym typeface="Arial"/>
            </a:endParaRPr>
          </a:p>
        </p:txBody>
      </p:sp>
      <p:pic>
        <p:nvPicPr>
          <p:cNvPr id="655" name="Google Shape;655;p93"/>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656" name="Google Shape;656;p93"/>
          <p:cNvSpPr txBox="1"/>
          <p:nvPr>
            <p:ph idx="1" type="body"/>
          </p:nvPr>
        </p:nvSpPr>
        <p:spPr>
          <a:xfrm>
            <a:off x="729450" y="21550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9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Dropdowns</a:t>
            </a:r>
            <a:endParaRPr b="0" sz="2400">
              <a:solidFill>
                <a:srgbClr val="000000"/>
              </a:solidFill>
              <a:highlight>
                <a:srgbClr val="FFFFFF"/>
              </a:highlight>
              <a:latin typeface="Arial"/>
              <a:ea typeface="Arial"/>
              <a:cs typeface="Arial"/>
              <a:sym typeface="Arial"/>
            </a:endParaRPr>
          </a:p>
        </p:txBody>
      </p:sp>
      <p:pic>
        <p:nvPicPr>
          <p:cNvPr id="662" name="Google Shape;662;p94"/>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663" name="Google Shape;663;p94"/>
          <p:cNvSpPr txBox="1"/>
          <p:nvPr>
            <p:ph idx="1" type="body"/>
          </p:nvPr>
        </p:nvSpPr>
        <p:spPr>
          <a:xfrm>
            <a:off x="729450" y="2155075"/>
            <a:ext cx="32802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Crie uma caixa suspensa que aparece quando o usuário move o mouse sobre um elemento.</a:t>
            </a:r>
            <a:endParaRPr/>
          </a:p>
        </p:txBody>
      </p:sp>
      <p:pic>
        <p:nvPicPr>
          <p:cNvPr id="664" name="Google Shape;664;p94"/>
          <p:cNvPicPr preferRelativeResize="0"/>
          <p:nvPr/>
        </p:nvPicPr>
        <p:blipFill rotWithShape="1">
          <a:blip r:embed="rId4">
            <a:alphaModFix/>
          </a:blip>
          <a:srcRect b="11139" l="16746" r="55895" t="17726"/>
          <a:stretch/>
        </p:blipFill>
        <p:spPr>
          <a:xfrm>
            <a:off x="4616227" y="619550"/>
            <a:ext cx="2923675" cy="4276201"/>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9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Flexbox</a:t>
            </a:r>
            <a:endParaRPr b="0" sz="2400">
              <a:solidFill>
                <a:srgbClr val="000000"/>
              </a:solidFill>
              <a:highlight>
                <a:srgbClr val="FFFFFF"/>
              </a:highlight>
              <a:latin typeface="Arial"/>
              <a:ea typeface="Arial"/>
              <a:cs typeface="Arial"/>
              <a:sym typeface="Arial"/>
            </a:endParaRPr>
          </a:p>
        </p:txBody>
      </p:sp>
      <p:pic>
        <p:nvPicPr>
          <p:cNvPr id="670" name="Google Shape;670;p95"/>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671" name="Google Shape;671;p95"/>
          <p:cNvSpPr txBox="1"/>
          <p:nvPr>
            <p:ph idx="1" type="body"/>
          </p:nvPr>
        </p:nvSpPr>
        <p:spPr>
          <a:xfrm>
            <a:off x="729450" y="2155075"/>
            <a:ext cx="8090700" cy="2261100"/>
          </a:xfrm>
          <a:prstGeom prst="rect">
            <a:avLst/>
          </a:prstGeom>
        </p:spPr>
        <p:txBody>
          <a:bodyPr anchorCtr="0" anchor="t" bIns="91425" lIns="91425" spcFirstLastPara="1" rIns="91425" wrap="square" tIns="91425">
            <a:normAutofit lnSpcReduction="20000"/>
          </a:bodyPr>
          <a:lstStyle/>
          <a:p>
            <a:pPr indent="0" lvl="0" marL="0" rtl="0" algn="just">
              <a:spcBef>
                <a:spcPts val="0"/>
              </a:spcBef>
              <a:spcAft>
                <a:spcPts val="0"/>
              </a:spcAft>
              <a:buNone/>
            </a:pPr>
            <a:r>
              <a:rPr lang="pt-BR"/>
              <a:t>Antes do módulo Flexbox Layout, havia quatro modos de layout:</a:t>
            </a:r>
            <a:endParaRPr/>
          </a:p>
          <a:p>
            <a:pPr indent="-311150" lvl="0" marL="457200" rtl="0" algn="just">
              <a:spcBef>
                <a:spcPts val="1200"/>
              </a:spcBef>
              <a:spcAft>
                <a:spcPts val="0"/>
              </a:spcAft>
              <a:buSzPts val="1300"/>
              <a:buChar char="●"/>
            </a:pPr>
            <a:r>
              <a:rPr lang="pt-BR"/>
              <a:t>Block, para seções em uma página da web</a:t>
            </a:r>
            <a:endParaRPr/>
          </a:p>
          <a:p>
            <a:pPr indent="-311150" lvl="0" marL="457200" rtl="0" algn="just">
              <a:spcBef>
                <a:spcPts val="0"/>
              </a:spcBef>
              <a:spcAft>
                <a:spcPts val="0"/>
              </a:spcAft>
              <a:buSzPts val="1300"/>
              <a:buChar char="●"/>
            </a:pPr>
            <a:r>
              <a:rPr lang="pt-BR"/>
              <a:t>Inline, para texto</a:t>
            </a:r>
            <a:endParaRPr/>
          </a:p>
          <a:p>
            <a:pPr indent="-311150" lvl="0" marL="457200" rtl="0" algn="just">
              <a:spcBef>
                <a:spcPts val="0"/>
              </a:spcBef>
              <a:spcAft>
                <a:spcPts val="0"/>
              </a:spcAft>
              <a:buSzPts val="1300"/>
              <a:buChar char="●"/>
            </a:pPr>
            <a:r>
              <a:rPr lang="pt-BR"/>
              <a:t>Table, para dados de tabela bidimensionais</a:t>
            </a:r>
            <a:endParaRPr/>
          </a:p>
          <a:p>
            <a:pPr indent="-311150" lvl="0" marL="457200" rtl="0" algn="just">
              <a:spcBef>
                <a:spcPts val="0"/>
              </a:spcBef>
              <a:spcAft>
                <a:spcPts val="0"/>
              </a:spcAft>
              <a:buSzPts val="1300"/>
              <a:buChar char="●"/>
            </a:pPr>
            <a:r>
              <a:rPr lang="pt-BR"/>
              <a:t>Positioned, para posição explícita de um elemento</a:t>
            </a:r>
            <a:endParaRPr/>
          </a:p>
          <a:p>
            <a:pPr indent="0" lvl="0" marL="0" rtl="0" algn="just">
              <a:spcBef>
                <a:spcPts val="1200"/>
              </a:spcBef>
              <a:spcAft>
                <a:spcPts val="0"/>
              </a:spcAft>
              <a:buNone/>
            </a:pPr>
            <a:r>
              <a:rPr lang="pt-BR"/>
              <a:t>O Módulo de Layout de Caixa Flexível, torna mais fácil projetar uma estrutura de layout responsiva flexível sem usar float ou position.</a:t>
            </a:r>
            <a:endParaRPr/>
          </a:p>
          <a:p>
            <a:pPr indent="0" lvl="0" marL="0" rtl="0" algn="just">
              <a:spcBef>
                <a:spcPts val="1200"/>
              </a:spcBef>
              <a:spcAft>
                <a:spcPts val="1200"/>
              </a:spcAft>
              <a:buNone/>
            </a:pPr>
            <a:r>
              <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9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Elementos do Flexbox</a:t>
            </a:r>
            <a:endParaRPr b="0" sz="2400">
              <a:solidFill>
                <a:srgbClr val="000000"/>
              </a:solidFill>
              <a:highlight>
                <a:srgbClr val="FFFFFF"/>
              </a:highlight>
              <a:latin typeface="Arial"/>
              <a:ea typeface="Arial"/>
              <a:cs typeface="Arial"/>
              <a:sym typeface="Arial"/>
            </a:endParaRPr>
          </a:p>
        </p:txBody>
      </p:sp>
      <p:pic>
        <p:nvPicPr>
          <p:cNvPr id="677" name="Google Shape;677;p96"/>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678" name="Google Shape;678;p96"/>
          <p:cNvSpPr txBox="1"/>
          <p:nvPr>
            <p:ph idx="1" type="body"/>
          </p:nvPr>
        </p:nvSpPr>
        <p:spPr>
          <a:xfrm>
            <a:off x="729450" y="21550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Para começar a usar o modelo Flexbox, você precisa primeiro definir um contêiner flex.</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t/>
            </a:r>
            <a:endParaRPr/>
          </a:p>
        </p:txBody>
      </p:sp>
      <p:pic>
        <p:nvPicPr>
          <p:cNvPr id="679" name="Google Shape;679;p96"/>
          <p:cNvPicPr preferRelativeResize="0"/>
          <p:nvPr/>
        </p:nvPicPr>
        <p:blipFill rotWithShape="1">
          <a:blip r:embed="rId4">
            <a:alphaModFix/>
          </a:blip>
          <a:srcRect b="55385" l="0" r="81355" t="33684"/>
          <a:stretch/>
        </p:blipFill>
        <p:spPr>
          <a:xfrm>
            <a:off x="2747775" y="2809900"/>
            <a:ext cx="3652051" cy="1204224"/>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9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Elemento pai (contêiner)</a:t>
            </a:r>
            <a:endParaRPr b="0" sz="2400">
              <a:solidFill>
                <a:srgbClr val="000000"/>
              </a:solidFill>
              <a:highlight>
                <a:srgbClr val="FFFFFF"/>
              </a:highlight>
              <a:latin typeface="Arial"/>
              <a:ea typeface="Arial"/>
              <a:cs typeface="Arial"/>
              <a:sym typeface="Arial"/>
            </a:endParaRPr>
          </a:p>
        </p:txBody>
      </p:sp>
      <p:pic>
        <p:nvPicPr>
          <p:cNvPr id="685" name="Google Shape;685;p97"/>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686" name="Google Shape;686;p97"/>
          <p:cNvSpPr txBox="1"/>
          <p:nvPr>
            <p:ph idx="1" type="body"/>
          </p:nvPr>
        </p:nvSpPr>
        <p:spPr>
          <a:xfrm>
            <a:off x="729450" y="2155075"/>
            <a:ext cx="4205400" cy="22611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pt-BR"/>
              <a:t>Para começar a usar o modelo Flexbox, você precisa primeiro definir um contêiner flex.</a:t>
            </a:r>
            <a:endParaRPr/>
          </a:p>
          <a:p>
            <a:pPr indent="0" lvl="0" marL="0" rtl="0" algn="just">
              <a:spcBef>
                <a:spcPts val="1200"/>
              </a:spcBef>
              <a:spcAft>
                <a:spcPts val="0"/>
              </a:spcAft>
              <a:buNone/>
            </a:pPr>
            <a:r>
              <a:rPr lang="pt-BR"/>
              <a:t>O contêiner flex se torna flexível definindo a propriedade display como flex</a:t>
            </a:r>
            <a:endParaRPr/>
          </a:p>
          <a:p>
            <a:pPr indent="0" lvl="0" marL="0" rtl="0" algn="just">
              <a:spcBef>
                <a:spcPts val="1200"/>
              </a:spcBef>
              <a:spcAft>
                <a:spcPts val="0"/>
              </a:spcAft>
              <a:buNone/>
            </a:pPr>
            <a:r>
              <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t/>
            </a:r>
            <a:endParaRPr/>
          </a:p>
        </p:txBody>
      </p:sp>
      <p:sp>
        <p:nvSpPr>
          <p:cNvPr id="687" name="Google Shape;687;p97"/>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650">
                <a:solidFill>
                  <a:srgbClr val="A52A2A"/>
                </a:solidFill>
                <a:highlight>
                  <a:srgbClr val="FFFFFF"/>
                </a:highlight>
                <a:latin typeface="Courier New"/>
                <a:ea typeface="Courier New"/>
                <a:cs typeface="Courier New"/>
                <a:sym typeface="Courier New"/>
              </a:rPr>
              <a:t>.flex-container </a:t>
            </a:r>
            <a:r>
              <a:rPr lang="pt-BR" sz="1650">
                <a:solidFill>
                  <a:srgbClr val="000000"/>
                </a:solidFill>
                <a:highlight>
                  <a:srgbClr val="FFFFFF"/>
                </a:highlight>
                <a:latin typeface="Courier New"/>
                <a:ea typeface="Courier New"/>
                <a:cs typeface="Courier New"/>
                <a:sym typeface="Courier New"/>
              </a:rPr>
              <a:t>{</a:t>
            </a:r>
            <a:endParaRPr sz="16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650">
                <a:solidFill>
                  <a:srgbClr val="FF0000"/>
                </a:solidFill>
                <a:highlight>
                  <a:srgbClr val="FFFFFF"/>
                </a:highlight>
                <a:latin typeface="Courier New"/>
                <a:ea typeface="Courier New"/>
                <a:cs typeface="Courier New"/>
                <a:sym typeface="Courier New"/>
              </a:rPr>
              <a:t>  display</a:t>
            </a:r>
            <a:r>
              <a:rPr lang="pt-BR" sz="1650">
                <a:solidFill>
                  <a:srgbClr val="000000"/>
                </a:solidFill>
                <a:highlight>
                  <a:srgbClr val="FFFFFF"/>
                </a:highlight>
                <a:latin typeface="Courier New"/>
                <a:ea typeface="Courier New"/>
                <a:cs typeface="Courier New"/>
                <a:sym typeface="Courier New"/>
              </a:rPr>
              <a:t>:</a:t>
            </a:r>
            <a:r>
              <a:rPr lang="pt-BR" sz="1650">
                <a:solidFill>
                  <a:srgbClr val="0000CD"/>
                </a:solidFill>
                <a:highlight>
                  <a:srgbClr val="FFFFFF"/>
                </a:highlight>
                <a:latin typeface="Courier New"/>
                <a:ea typeface="Courier New"/>
                <a:cs typeface="Courier New"/>
                <a:sym typeface="Courier New"/>
              </a:rPr>
              <a:t> flex</a:t>
            </a:r>
            <a:r>
              <a:rPr lang="pt-BR" sz="1650">
                <a:solidFill>
                  <a:srgbClr val="000000"/>
                </a:solidFill>
                <a:highlight>
                  <a:srgbClr val="FFFFFF"/>
                </a:highlight>
                <a:latin typeface="Courier New"/>
                <a:ea typeface="Courier New"/>
                <a:cs typeface="Courier New"/>
                <a:sym typeface="Courier New"/>
              </a:rPr>
              <a:t>;</a:t>
            </a:r>
            <a:endParaRPr sz="16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650">
                <a:solidFill>
                  <a:srgbClr val="000000"/>
                </a:solidFill>
                <a:highlight>
                  <a:srgbClr val="FFFFFF"/>
                </a:highlight>
                <a:latin typeface="Courier New"/>
                <a:ea typeface="Courier New"/>
                <a:cs typeface="Courier New"/>
                <a:sym typeface="Courier New"/>
              </a:rPr>
              <a:t>}</a:t>
            </a:r>
            <a:endParaRPr sz="1800"/>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9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flex-direction</a:t>
            </a:r>
            <a:endParaRPr b="0" sz="2400">
              <a:solidFill>
                <a:srgbClr val="000000"/>
              </a:solidFill>
              <a:highlight>
                <a:srgbClr val="FFFFFF"/>
              </a:highlight>
              <a:latin typeface="Arial"/>
              <a:ea typeface="Arial"/>
              <a:cs typeface="Arial"/>
              <a:sym typeface="Arial"/>
            </a:endParaRPr>
          </a:p>
        </p:txBody>
      </p:sp>
      <p:pic>
        <p:nvPicPr>
          <p:cNvPr id="693" name="Google Shape;693;p98"/>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694" name="Google Shape;694;p98"/>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flex-direction define em qual direção o contêiner deseja empilhar os itens flexíveis.</a:t>
            </a:r>
            <a:endParaRPr/>
          </a:p>
          <a:p>
            <a:pPr indent="-311150" lvl="0" marL="457200" rtl="0" algn="just">
              <a:spcBef>
                <a:spcPts val="1200"/>
              </a:spcBef>
              <a:spcAft>
                <a:spcPts val="0"/>
              </a:spcAft>
              <a:buSzPts val="1300"/>
              <a:buChar char="●"/>
            </a:pPr>
            <a:r>
              <a:rPr lang="pt-BR"/>
              <a:t>column</a:t>
            </a:r>
            <a:endParaRPr/>
          </a:p>
          <a:p>
            <a:pPr indent="-311150" lvl="0" marL="457200" rtl="0" algn="just">
              <a:spcBef>
                <a:spcPts val="0"/>
              </a:spcBef>
              <a:spcAft>
                <a:spcPts val="0"/>
              </a:spcAft>
              <a:buSzPts val="1300"/>
              <a:buChar char="●"/>
            </a:pPr>
            <a:r>
              <a:rPr lang="pt-BR"/>
              <a:t>column-reverse</a:t>
            </a:r>
            <a:endParaRPr/>
          </a:p>
          <a:p>
            <a:pPr indent="-311150" lvl="0" marL="457200" rtl="0" algn="just">
              <a:spcBef>
                <a:spcPts val="0"/>
              </a:spcBef>
              <a:spcAft>
                <a:spcPts val="0"/>
              </a:spcAft>
              <a:buSzPts val="1300"/>
              <a:buChar char="●"/>
            </a:pPr>
            <a:r>
              <a:rPr lang="pt-BR"/>
              <a:t>row</a:t>
            </a:r>
            <a:endParaRPr/>
          </a:p>
          <a:p>
            <a:pPr indent="-311150" lvl="0" marL="457200" rtl="0" algn="just">
              <a:spcBef>
                <a:spcPts val="0"/>
              </a:spcBef>
              <a:spcAft>
                <a:spcPts val="0"/>
              </a:spcAft>
              <a:buSzPts val="1300"/>
              <a:buChar char="●"/>
            </a:pPr>
            <a:r>
              <a:rPr lang="pt-BR"/>
              <a:t>row-reverse</a:t>
            </a:r>
            <a:endParaRPr/>
          </a:p>
        </p:txBody>
      </p:sp>
      <p:sp>
        <p:nvSpPr>
          <p:cNvPr id="695" name="Google Shape;695;p98"/>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A52A2A"/>
                </a:solidFill>
                <a:highlight>
                  <a:srgbClr val="FFFFFF"/>
                </a:highlight>
                <a:latin typeface="Courier New"/>
                <a:ea typeface="Courier New"/>
                <a:cs typeface="Courier New"/>
                <a:sym typeface="Courier New"/>
              </a:rPr>
              <a:t>.flex-container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display</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flex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flex-direction</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column</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sz="1650">
              <a:solidFill>
                <a:srgbClr val="A52A2A"/>
              </a:solidFill>
              <a:highlight>
                <a:srgbClr val="FFFFFF"/>
              </a:highlight>
              <a:latin typeface="Courier New"/>
              <a:ea typeface="Courier New"/>
              <a:cs typeface="Courier New"/>
              <a:sym typeface="Courier New"/>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9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flex-wrap</a:t>
            </a:r>
            <a:endParaRPr b="0" sz="2400">
              <a:solidFill>
                <a:srgbClr val="000000"/>
              </a:solidFill>
              <a:highlight>
                <a:srgbClr val="FFFFFF"/>
              </a:highlight>
              <a:latin typeface="Arial"/>
              <a:ea typeface="Arial"/>
              <a:cs typeface="Arial"/>
              <a:sym typeface="Arial"/>
            </a:endParaRPr>
          </a:p>
        </p:txBody>
      </p:sp>
      <p:pic>
        <p:nvPicPr>
          <p:cNvPr id="701" name="Google Shape;701;p99"/>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02" name="Google Shape;702;p99"/>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flex-wrap especifica se os itens flex devem ser encapsulados ou não.</a:t>
            </a:r>
            <a:endParaRPr/>
          </a:p>
          <a:p>
            <a:pPr indent="-311150" lvl="0" marL="457200" rtl="0" algn="just">
              <a:spcBef>
                <a:spcPts val="1200"/>
              </a:spcBef>
              <a:spcAft>
                <a:spcPts val="0"/>
              </a:spcAft>
              <a:buSzPts val="1300"/>
              <a:buChar char="●"/>
            </a:pPr>
            <a:r>
              <a:rPr lang="pt-BR"/>
              <a:t>wrap</a:t>
            </a:r>
            <a:endParaRPr/>
          </a:p>
          <a:p>
            <a:pPr indent="-311150" lvl="0" marL="457200" rtl="0" algn="just">
              <a:spcBef>
                <a:spcPts val="0"/>
              </a:spcBef>
              <a:spcAft>
                <a:spcPts val="0"/>
              </a:spcAft>
              <a:buSzPts val="1300"/>
              <a:buChar char="●"/>
            </a:pPr>
            <a:r>
              <a:rPr lang="pt-BR"/>
              <a:t>nowrap</a:t>
            </a:r>
            <a:endParaRPr/>
          </a:p>
          <a:p>
            <a:pPr indent="-311150" lvl="0" marL="457200" rtl="0" algn="just">
              <a:spcBef>
                <a:spcPts val="0"/>
              </a:spcBef>
              <a:spcAft>
                <a:spcPts val="0"/>
              </a:spcAft>
              <a:buSzPts val="1300"/>
              <a:buChar char="●"/>
            </a:pPr>
            <a:r>
              <a:rPr lang="pt-BR"/>
              <a:t>wrap-reverse</a:t>
            </a:r>
            <a:endParaRPr/>
          </a:p>
        </p:txBody>
      </p:sp>
      <p:sp>
        <p:nvSpPr>
          <p:cNvPr id="703" name="Google Shape;703;p99"/>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A52A2A"/>
                </a:solidFill>
                <a:highlight>
                  <a:srgbClr val="FFFFFF"/>
                </a:highlight>
                <a:latin typeface="Courier New"/>
                <a:ea typeface="Courier New"/>
                <a:cs typeface="Courier New"/>
                <a:sym typeface="Courier New"/>
              </a:rPr>
              <a:t>.flex-container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display</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flex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flex-wrap</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wrap</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sz="1650">
              <a:solidFill>
                <a:srgbClr val="A52A2A"/>
              </a:solidFill>
              <a:highlight>
                <a:srgbClr val="FFFFFF"/>
              </a:highlight>
              <a:latin typeface="Courier New"/>
              <a:ea typeface="Courier New"/>
              <a:cs typeface="Courier New"/>
              <a:sym typeface="Courier New"/>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10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flex-flow</a:t>
            </a:r>
            <a:endParaRPr b="0" sz="2400">
              <a:solidFill>
                <a:srgbClr val="000000"/>
              </a:solidFill>
              <a:highlight>
                <a:srgbClr val="FFFFFF"/>
              </a:highlight>
              <a:latin typeface="Arial"/>
              <a:ea typeface="Arial"/>
              <a:cs typeface="Arial"/>
              <a:sym typeface="Arial"/>
            </a:endParaRPr>
          </a:p>
        </p:txBody>
      </p:sp>
      <p:pic>
        <p:nvPicPr>
          <p:cNvPr id="709" name="Google Shape;709;p100"/>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10" name="Google Shape;710;p100"/>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A propriedade flex-flow é uma propriedade abreviada para definir as propriedades flex-direction e flex-wrap.</a:t>
            </a:r>
            <a:endParaRPr/>
          </a:p>
        </p:txBody>
      </p:sp>
      <p:sp>
        <p:nvSpPr>
          <p:cNvPr id="711" name="Google Shape;711;p100"/>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A52A2A"/>
                </a:solidFill>
                <a:highlight>
                  <a:srgbClr val="FFFFFF"/>
                </a:highlight>
                <a:latin typeface="Courier New"/>
                <a:ea typeface="Courier New"/>
                <a:cs typeface="Courier New"/>
                <a:sym typeface="Courier New"/>
              </a:rPr>
              <a:t>.flex-container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display</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flex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flex-flow</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row wrap</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sz="1150">
              <a:solidFill>
                <a:srgbClr val="A52A2A"/>
              </a:solidFill>
              <a:highlight>
                <a:srgbClr val="FFFFFF"/>
              </a:highlight>
              <a:latin typeface="Courier New"/>
              <a:ea typeface="Courier New"/>
              <a:cs typeface="Courier New"/>
              <a:sym typeface="Courier New"/>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10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justify-content</a:t>
            </a:r>
            <a:endParaRPr b="0" sz="2400">
              <a:solidFill>
                <a:srgbClr val="000000"/>
              </a:solidFill>
              <a:highlight>
                <a:srgbClr val="FFFFFF"/>
              </a:highlight>
              <a:latin typeface="Arial"/>
              <a:ea typeface="Arial"/>
              <a:cs typeface="Arial"/>
              <a:sym typeface="Arial"/>
            </a:endParaRPr>
          </a:p>
        </p:txBody>
      </p:sp>
      <p:pic>
        <p:nvPicPr>
          <p:cNvPr id="717" name="Google Shape;717;p101"/>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18" name="Google Shape;718;p101"/>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justify-content é usada para alinhar os itens flexíveis</a:t>
            </a:r>
            <a:endParaRPr/>
          </a:p>
          <a:p>
            <a:pPr indent="-311150" lvl="0" marL="457200" rtl="0" algn="just">
              <a:spcBef>
                <a:spcPts val="1200"/>
              </a:spcBef>
              <a:spcAft>
                <a:spcPts val="0"/>
              </a:spcAft>
              <a:buSzPts val="1300"/>
              <a:buChar char="●"/>
            </a:pPr>
            <a:r>
              <a:rPr lang="pt-BR"/>
              <a:t>center</a:t>
            </a:r>
            <a:endParaRPr/>
          </a:p>
          <a:p>
            <a:pPr indent="-311150" lvl="0" marL="457200" rtl="0" algn="just">
              <a:spcBef>
                <a:spcPts val="0"/>
              </a:spcBef>
              <a:spcAft>
                <a:spcPts val="0"/>
              </a:spcAft>
              <a:buSzPts val="1300"/>
              <a:buChar char="●"/>
            </a:pPr>
            <a:r>
              <a:rPr lang="pt-BR"/>
              <a:t>flex-start</a:t>
            </a:r>
            <a:endParaRPr/>
          </a:p>
          <a:p>
            <a:pPr indent="-311150" lvl="0" marL="457200" rtl="0" algn="just">
              <a:spcBef>
                <a:spcPts val="0"/>
              </a:spcBef>
              <a:spcAft>
                <a:spcPts val="0"/>
              </a:spcAft>
              <a:buSzPts val="1300"/>
              <a:buChar char="●"/>
            </a:pPr>
            <a:r>
              <a:rPr lang="pt-BR"/>
              <a:t>flex-end</a:t>
            </a:r>
            <a:endParaRPr/>
          </a:p>
          <a:p>
            <a:pPr indent="-311150" lvl="0" marL="457200" rtl="0" algn="just">
              <a:spcBef>
                <a:spcPts val="0"/>
              </a:spcBef>
              <a:spcAft>
                <a:spcPts val="0"/>
              </a:spcAft>
              <a:buSzPts val="1300"/>
              <a:buChar char="●"/>
            </a:pPr>
            <a:r>
              <a:rPr lang="pt-BR"/>
              <a:t>space-around</a:t>
            </a:r>
            <a:endParaRPr/>
          </a:p>
          <a:p>
            <a:pPr indent="-311150" lvl="0" marL="457200" rtl="0" algn="just">
              <a:spcBef>
                <a:spcPts val="0"/>
              </a:spcBef>
              <a:spcAft>
                <a:spcPts val="0"/>
              </a:spcAft>
              <a:buSzPts val="1300"/>
              <a:buChar char="●"/>
            </a:pPr>
            <a:r>
              <a:rPr lang="pt-BR"/>
              <a:t>space-between</a:t>
            </a:r>
            <a:endParaRPr/>
          </a:p>
        </p:txBody>
      </p:sp>
      <p:sp>
        <p:nvSpPr>
          <p:cNvPr id="719" name="Google Shape;719;p101"/>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A52A2A"/>
                </a:solidFill>
                <a:highlight>
                  <a:srgbClr val="FFFFFF"/>
                </a:highlight>
                <a:latin typeface="Courier New"/>
                <a:ea typeface="Courier New"/>
                <a:cs typeface="Courier New"/>
                <a:sym typeface="Courier New"/>
              </a:rPr>
              <a:t>.flex-container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display</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flex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justify-content</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center</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sz="1150">
              <a:solidFill>
                <a:srgbClr val="A52A2A"/>
              </a:solidFill>
              <a:highlight>
                <a:srgbClr val="FFFFFF"/>
              </a:highlight>
              <a:latin typeface="Courier New"/>
              <a:ea typeface="Courier New"/>
              <a:cs typeface="Courier New"/>
              <a:sym typeface="Courier New"/>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Comentários</a:t>
            </a:r>
            <a:endParaRPr/>
          </a:p>
        </p:txBody>
      </p:sp>
      <p:sp>
        <p:nvSpPr>
          <p:cNvPr id="143" name="Google Shape;143;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92500" lnSpcReduction="20000"/>
          </a:bodyPr>
          <a:lstStyle/>
          <a:p>
            <a:pPr indent="0" lvl="0" marL="0" rtl="0" algn="just">
              <a:spcBef>
                <a:spcPts val="0"/>
              </a:spcBef>
              <a:spcAft>
                <a:spcPts val="0"/>
              </a:spcAft>
              <a:buNone/>
            </a:pPr>
            <a:r>
              <a:rPr lang="pt-BR"/>
              <a:t>Os comentários são usados para explicar o código e podem ajudar quando você editar o código-fonte posteriormente.</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Os comentários são ignorados pelos navegadores.</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pt-BR"/>
              <a:t>Um comentário CSS é colocado dentro do elemento &lt;style&gt; e começa com /* e termina com */</a:t>
            </a:r>
            <a:endParaRPr/>
          </a:p>
          <a:p>
            <a:pPr indent="0" lvl="0" marL="0" rtl="0" algn="just">
              <a:spcBef>
                <a:spcPts val="1200"/>
              </a:spcBef>
              <a:spcAft>
                <a:spcPts val="1200"/>
              </a:spcAft>
              <a:buNone/>
            </a:pPr>
            <a:r>
              <a:t/>
            </a:r>
            <a:endParaRPr/>
          </a:p>
        </p:txBody>
      </p:sp>
      <p:pic>
        <p:nvPicPr>
          <p:cNvPr id="144" name="Google Shape;144;p21"/>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10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align-items</a:t>
            </a:r>
            <a:endParaRPr b="0" sz="2400">
              <a:solidFill>
                <a:srgbClr val="000000"/>
              </a:solidFill>
              <a:highlight>
                <a:srgbClr val="FFFFFF"/>
              </a:highlight>
              <a:latin typeface="Arial"/>
              <a:ea typeface="Arial"/>
              <a:cs typeface="Arial"/>
              <a:sym typeface="Arial"/>
            </a:endParaRPr>
          </a:p>
        </p:txBody>
      </p:sp>
      <p:pic>
        <p:nvPicPr>
          <p:cNvPr id="725" name="Google Shape;725;p102"/>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26" name="Google Shape;726;p102"/>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align-items é usada para alinhar os itens flexíveis</a:t>
            </a:r>
            <a:endParaRPr/>
          </a:p>
          <a:p>
            <a:pPr indent="-311150" lvl="0" marL="457200" rtl="0" algn="just">
              <a:spcBef>
                <a:spcPts val="1200"/>
              </a:spcBef>
              <a:spcAft>
                <a:spcPts val="0"/>
              </a:spcAft>
              <a:buSzPts val="1300"/>
              <a:buChar char="●"/>
            </a:pPr>
            <a:r>
              <a:rPr lang="pt-BR"/>
              <a:t>center</a:t>
            </a:r>
            <a:endParaRPr/>
          </a:p>
          <a:p>
            <a:pPr indent="-311150" lvl="0" marL="457200" rtl="0" algn="just">
              <a:spcBef>
                <a:spcPts val="0"/>
              </a:spcBef>
              <a:spcAft>
                <a:spcPts val="0"/>
              </a:spcAft>
              <a:buSzPts val="1300"/>
              <a:buChar char="●"/>
            </a:pPr>
            <a:r>
              <a:rPr lang="pt-BR"/>
              <a:t>flex-start</a:t>
            </a:r>
            <a:endParaRPr/>
          </a:p>
          <a:p>
            <a:pPr indent="-311150" lvl="0" marL="457200" rtl="0" algn="just">
              <a:spcBef>
                <a:spcPts val="0"/>
              </a:spcBef>
              <a:spcAft>
                <a:spcPts val="0"/>
              </a:spcAft>
              <a:buSzPts val="1300"/>
              <a:buChar char="●"/>
            </a:pPr>
            <a:r>
              <a:rPr lang="pt-BR"/>
              <a:t>flex-end</a:t>
            </a:r>
            <a:endParaRPr/>
          </a:p>
          <a:p>
            <a:pPr indent="-311150" lvl="0" marL="457200" rtl="0" algn="just">
              <a:spcBef>
                <a:spcPts val="0"/>
              </a:spcBef>
              <a:spcAft>
                <a:spcPts val="0"/>
              </a:spcAft>
              <a:buSzPts val="1300"/>
              <a:buChar char="●"/>
            </a:pPr>
            <a:r>
              <a:rPr lang="pt-BR"/>
              <a:t>stretch</a:t>
            </a:r>
            <a:endParaRPr/>
          </a:p>
          <a:p>
            <a:pPr indent="-311150" lvl="0" marL="457200" rtl="0" algn="just">
              <a:spcBef>
                <a:spcPts val="0"/>
              </a:spcBef>
              <a:spcAft>
                <a:spcPts val="0"/>
              </a:spcAft>
              <a:buSzPts val="1300"/>
              <a:buChar char="●"/>
            </a:pPr>
            <a:r>
              <a:rPr lang="pt-BR"/>
              <a:t>baseline</a:t>
            </a:r>
            <a:endParaRPr/>
          </a:p>
        </p:txBody>
      </p:sp>
      <p:sp>
        <p:nvSpPr>
          <p:cNvPr id="727" name="Google Shape;727;p102"/>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A52A2A"/>
                </a:solidFill>
                <a:highlight>
                  <a:srgbClr val="FFFFFF"/>
                </a:highlight>
                <a:latin typeface="Courier New"/>
                <a:ea typeface="Courier New"/>
                <a:cs typeface="Courier New"/>
                <a:sym typeface="Courier New"/>
              </a:rPr>
              <a:t>.flex-container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display</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flex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height</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200px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align-items</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center</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sz="1150">
              <a:solidFill>
                <a:srgbClr val="A52A2A"/>
              </a:solidFill>
              <a:highlight>
                <a:srgbClr val="FFFFFF"/>
              </a:highlight>
              <a:latin typeface="Courier New"/>
              <a:ea typeface="Courier New"/>
              <a:cs typeface="Courier New"/>
              <a:sym typeface="Courier New"/>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10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align-content</a:t>
            </a:r>
            <a:endParaRPr b="0" sz="2400">
              <a:solidFill>
                <a:srgbClr val="000000"/>
              </a:solidFill>
              <a:highlight>
                <a:srgbClr val="FFFFFF"/>
              </a:highlight>
              <a:latin typeface="Arial"/>
              <a:ea typeface="Arial"/>
              <a:cs typeface="Arial"/>
              <a:sym typeface="Arial"/>
            </a:endParaRPr>
          </a:p>
        </p:txBody>
      </p:sp>
      <p:pic>
        <p:nvPicPr>
          <p:cNvPr id="733" name="Google Shape;733;p103"/>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34" name="Google Shape;734;p103"/>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align-content é usada para alinhar as linhas flexíveis.</a:t>
            </a:r>
            <a:endParaRPr/>
          </a:p>
          <a:p>
            <a:pPr indent="-311150" lvl="0" marL="457200" rtl="0" algn="just">
              <a:spcBef>
                <a:spcPts val="1200"/>
              </a:spcBef>
              <a:spcAft>
                <a:spcPts val="0"/>
              </a:spcAft>
              <a:buSzPts val="1300"/>
              <a:buChar char="●"/>
            </a:pPr>
            <a:r>
              <a:rPr lang="pt-BR"/>
              <a:t>space-between</a:t>
            </a:r>
            <a:endParaRPr/>
          </a:p>
          <a:p>
            <a:pPr indent="-311150" lvl="0" marL="457200" rtl="0" algn="just">
              <a:spcBef>
                <a:spcPts val="0"/>
              </a:spcBef>
              <a:spcAft>
                <a:spcPts val="0"/>
              </a:spcAft>
              <a:buSzPts val="1300"/>
              <a:buChar char="●"/>
            </a:pPr>
            <a:r>
              <a:rPr lang="pt-BR"/>
              <a:t>space-around</a:t>
            </a:r>
            <a:endParaRPr/>
          </a:p>
          <a:p>
            <a:pPr indent="-311150" lvl="0" marL="457200" rtl="0" algn="just">
              <a:spcBef>
                <a:spcPts val="0"/>
              </a:spcBef>
              <a:spcAft>
                <a:spcPts val="0"/>
              </a:spcAft>
              <a:buSzPts val="1300"/>
              <a:buChar char="●"/>
            </a:pPr>
            <a:r>
              <a:rPr lang="pt-BR"/>
              <a:t>stretch</a:t>
            </a:r>
            <a:endParaRPr/>
          </a:p>
          <a:p>
            <a:pPr indent="-311150" lvl="0" marL="457200" rtl="0" algn="just">
              <a:spcBef>
                <a:spcPts val="0"/>
              </a:spcBef>
              <a:spcAft>
                <a:spcPts val="0"/>
              </a:spcAft>
              <a:buSzPts val="1300"/>
              <a:buChar char="●"/>
            </a:pPr>
            <a:r>
              <a:rPr lang="pt-BR"/>
              <a:t>center</a:t>
            </a:r>
            <a:endParaRPr/>
          </a:p>
          <a:p>
            <a:pPr indent="-311150" lvl="0" marL="457200" rtl="0" algn="just">
              <a:spcBef>
                <a:spcPts val="0"/>
              </a:spcBef>
              <a:spcAft>
                <a:spcPts val="0"/>
              </a:spcAft>
              <a:buSzPts val="1300"/>
              <a:buChar char="●"/>
            </a:pPr>
            <a:r>
              <a:rPr lang="pt-BR"/>
              <a:t>flex-start</a:t>
            </a:r>
            <a:endParaRPr/>
          </a:p>
          <a:p>
            <a:pPr indent="-311150" lvl="0" marL="457200" rtl="0" algn="just">
              <a:spcBef>
                <a:spcPts val="0"/>
              </a:spcBef>
              <a:spcAft>
                <a:spcPts val="0"/>
              </a:spcAft>
              <a:buSzPts val="1300"/>
              <a:buChar char="●"/>
            </a:pPr>
            <a:r>
              <a:rPr lang="pt-BR"/>
              <a:t>flex-end</a:t>
            </a:r>
            <a:endParaRPr/>
          </a:p>
        </p:txBody>
      </p:sp>
      <p:sp>
        <p:nvSpPr>
          <p:cNvPr id="735" name="Google Shape;735;p103"/>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A52A2A"/>
                </a:solidFill>
                <a:highlight>
                  <a:srgbClr val="FFFFFF"/>
                </a:highlight>
                <a:latin typeface="Courier New"/>
                <a:ea typeface="Courier New"/>
                <a:cs typeface="Courier New"/>
                <a:sym typeface="Courier New"/>
              </a:rPr>
              <a:t>.flex-container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display</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flex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height</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600px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flex-wrap</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wrap</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align-content</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space-between</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sz="1150">
              <a:solidFill>
                <a:srgbClr val="A52A2A"/>
              </a:solidFill>
              <a:highlight>
                <a:srgbClr val="FFFFFF"/>
              </a:highlight>
              <a:latin typeface="Courier New"/>
              <a:ea typeface="Courier New"/>
              <a:cs typeface="Courier New"/>
              <a:sym typeface="Courier New"/>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 name="Shape 739"/>
        <p:cNvGrpSpPr/>
        <p:nvPr/>
      </p:nvGrpSpPr>
      <p:grpSpPr>
        <a:xfrm>
          <a:off x="0" y="0"/>
          <a:ext cx="0" cy="0"/>
          <a:chOff x="0" y="0"/>
          <a:chExt cx="0" cy="0"/>
        </a:xfrm>
      </p:grpSpPr>
      <p:sp>
        <p:nvSpPr>
          <p:cNvPr id="740" name="Google Shape;740;p10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Centralização Perfeita</a:t>
            </a:r>
            <a:endParaRPr b="0" sz="2400">
              <a:solidFill>
                <a:srgbClr val="000000"/>
              </a:solidFill>
              <a:highlight>
                <a:srgbClr val="FFFFFF"/>
              </a:highlight>
              <a:latin typeface="Arial"/>
              <a:ea typeface="Arial"/>
              <a:cs typeface="Arial"/>
              <a:sym typeface="Arial"/>
            </a:endParaRPr>
          </a:p>
        </p:txBody>
      </p:sp>
      <p:pic>
        <p:nvPicPr>
          <p:cNvPr id="741" name="Google Shape;741;p104"/>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42" name="Google Shape;742;p104"/>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SOLUÇÃO: Defina as propriedades justify-content e align-items para centralizar, e o item flex ficará perfeitamente centralizado</a:t>
            </a:r>
            <a:endParaRPr/>
          </a:p>
        </p:txBody>
      </p:sp>
      <p:sp>
        <p:nvSpPr>
          <p:cNvPr id="743" name="Google Shape;743;p104"/>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A52A2A"/>
                </a:solidFill>
                <a:highlight>
                  <a:srgbClr val="FFFFFF"/>
                </a:highlight>
                <a:latin typeface="Courier New"/>
                <a:ea typeface="Courier New"/>
                <a:cs typeface="Courier New"/>
                <a:sym typeface="Courier New"/>
              </a:rPr>
              <a:t>.flex-container </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display</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flex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height</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300px</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justify-content</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center</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0"/>
              </a:spcAft>
              <a:buNone/>
            </a:pPr>
            <a:r>
              <a:rPr lang="pt-BR" sz="1150">
                <a:solidFill>
                  <a:srgbClr val="FF0000"/>
                </a:solidFill>
                <a:highlight>
                  <a:srgbClr val="FFFFFF"/>
                </a:highlight>
                <a:latin typeface="Courier New"/>
                <a:ea typeface="Courier New"/>
                <a:cs typeface="Courier New"/>
                <a:sym typeface="Courier New"/>
              </a:rPr>
              <a:t>  align-items</a:t>
            </a:r>
            <a:r>
              <a:rPr lang="pt-BR" sz="1150">
                <a:solidFill>
                  <a:srgbClr val="000000"/>
                </a:solidFill>
                <a:highlight>
                  <a:srgbClr val="FFFFFF"/>
                </a:highlight>
                <a:latin typeface="Courier New"/>
                <a:ea typeface="Courier New"/>
                <a:cs typeface="Courier New"/>
                <a:sym typeface="Courier New"/>
              </a:rPr>
              <a:t>:</a:t>
            </a:r>
            <a:r>
              <a:rPr lang="pt-BR" sz="1150">
                <a:solidFill>
                  <a:srgbClr val="0000CD"/>
                </a:solidFill>
                <a:highlight>
                  <a:srgbClr val="FFFFFF"/>
                </a:highlight>
                <a:latin typeface="Courier New"/>
                <a:ea typeface="Courier New"/>
                <a:cs typeface="Courier New"/>
                <a:sym typeface="Courier New"/>
              </a:rPr>
              <a:t> center</a:t>
            </a:r>
            <a:r>
              <a:rPr lang="pt-BR"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00"/>
                </a:solidFill>
                <a:highlight>
                  <a:srgbClr val="FFFFFF"/>
                </a:highlight>
                <a:latin typeface="Courier New"/>
                <a:ea typeface="Courier New"/>
                <a:cs typeface="Courier New"/>
                <a:sym typeface="Courier New"/>
              </a:rPr>
              <a:t>}</a:t>
            </a:r>
            <a:endParaRPr sz="1150">
              <a:solidFill>
                <a:srgbClr val="A52A2A"/>
              </a:solidFill>
              <a:highlight>
                <a:srgbClr val="FFFFFF"/>
              </a:highlight>
              <a:latin typeface="Courier New"/>
              <a:ea typeface="Courier New"/>
              <a:cs typeface="Courier New"/>
              <a:sym typeface="Courier New"/>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10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Elementos filhos (itens)</a:t>
            </a:r>
            <a:endParaRPr b="0" sz="2400">
              <a:solidFill>
                <a:srgbClr val="000000"/>
              </a:solidFill>
              <a:highlight>
                <a:srgbClr val="FFFFFF"/>
              </a:highlight>
              <a:latin typeface="Arial"/>
              <a:ea typeface="Arial"/>
              <a:cs typeface="Arial"/>
              <a:sym typeface="Arial"/>
            </a:endParaRPr>
          </a:p>
        </p:txBody>
      </p:sp>
      <p:pic>
        <p:nvPicPr>
          <p:cNvPr id="749" name="Google Shape;749;p105"/>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50" name="Google Shape;750;p105"/>
          <p:cNvSpPr txBox="1"/>
          <p:nvPr>
            <p:ph idx="1" type="body"/>
          </p:nvPr>
        </p:nvSpPr>
        <p:spPr>
          <a:xfrm>
            <a:off x="729450" y="2155075"/>
            <a:ext cx="8090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Os elementos filho diretos de um contêiner flex automaticamente se tornam itens flexíveis (flex).</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10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order</a:t>
            </a:r>
            <a:endParaRPr b="0" sz="2400">
              <a:solidFill>
                <a:srgbClr val="000000"/>
              </a:solidFill>
              <a:highlight>
                <a:srgbClr val="FFFFFF"/>
              </a:highlight>
              <a:latin typeface="Arial"/>
              <a:ea typeface="Arial"/>
              <a:cs typeface="Arial"/>
              <a:sym typeface="Arial"/>
            </a:endParaRPr>
          </a:p>
        </p:txBody>
      </p:sp>
      <p:pic>
        <p:nvPicPr>
          <p:cNvPr id="756" name="Google Shape;756;p106"/>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57" name="Google Shape;757;p106"/>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order especifica a ordem dos itens flexíveis.</a:t>
            </a:r>
            <a:endParaRPr/>
          </a:p>
          <a:p>
            <a:pPr indent="0" lvl="0" marL="0" rtl="0" algn="just">
              <a:spcBef>
                <a:spcPts val="1200"/>
              </a:spcBef>
              <a:spcAft>
                <a:spcPts val="0"/>
              </a:spcAft>
              <a:buNone/>
            </a:pPr>
            <a:r>
              <a:rPr lang="pt-BR"/>
              <a:t>O primeiro item flexível no código não precisa aparecer como o primeiro item no layout.</a:t>
            </a:r>
            <a:endParaRPr/>
          </a:p>
          <a:p>
            <a:pPr indent="0" lvl="0" marL="0" rtl="0" algn="just">
              <a:spcBef>
                <a:spcPts val="1200"/>
              </a:spcBef>
              <a:spcAft>
                <a:spcPts val="0"/>
              </a:spcAft>
              <a:buNone/>
            </a:pPr>
            <a:r>
              <a:rPr lang="pt-BR"/>
              <a:t>O valor order deve ser um número, o valor padrão é 0.</a:t>
            </a:r>
            <a:endParaRPr/>
          </a:p>
          <a:p>
            <a:pPr indent="0" lvl="0" marL="0" rtl="0" algn="just">
              <a:spcBef>
                <a:spcPts val="1200"/>
              </a:spcBef>
              <a:spcAft>
                <a:spcPts val="1200"/>
              </a:spcAft>
              <a:buNone/>
            </a:pPr>
            <a:r>
              <a:t/>
            </a:r>
            <a:endParaRPr/>
          </a:p>
        </p:txBody>
      </p:sp>
      <p:sp>
        <p:nvSpPr>
          <p:cNvPr id="758" name="Google Shape;758;p106"/>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class</a:t>
            </a:r>
            <a:r>
              <a:rPr lang="pt-BR" sz="1150">
                <a:solidFill>
                  <a:srgbClr val="0000CD"/>
                </a:solidFill>
                <a:latin typeface="Courier New"/>
                <a:ea typeface="Courier New"/>
                <a:cs typeface="Courier New"/>
                <a:sym typeface="Courier New"/>
              </a:rPr>
              <a:t>="flex-container"&gt;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style</a:t>
            </a:r>
            <a:r>
              <a:rPr lang="pt-BR" sz="1150">
                <a:solidFill>
                  <a:srgbClr val="0000CD"/>
                </a:solidFill>
                <a:latin typeface="Courier New"/>
                <a:ea typeface="Courier New"/>
                <a:cs typeface="Courier New"/>
                <a:sym typeface="Courier New"/>
              </a:rPr>
              <a:t>="order: 3"&gt;</a:t>
            </a:r>
            <a:r>
              <a:rPr lang="pt-BR" sz="1150">
                <a:solidFill>
                  <a:srgbClr val="000000"/>
                </a:solidFill>
                <a:highlight>
                  <a:srgbClr val="FFFFFF"/>
                </a:highlight>
                <a:latin typeface="Courier New"/>
                <a:ea typeface="Courier New"/>
                <a:cs typeface="Courier New"/>
                <a:sym typeface="Courier New"/>
              </a:rPr>
              <a:t>1</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style</a:t>
            </a:r>
            <a:r>
              <a:rPr lang="pt-BR" sz="1150">
                <a:solidFill>
                  <a:srgbClr val="0000CD"/>
                </a:solidFill>
                <a:latin typeface="Courier New"/>
                <a:ea typeface="Courier New"/>
                <a:cs typeface="Courier New"/>
                <a:sym typeface="Courier New"/>
              </a:rPr>
              <a:t>="order: 2"&gt;</a:t>
            </a:r>
            <a:r>
              <a:rPr lang="pt-BR" sz="1150">
                <a:solidFill>
                  <a:srgbClr val="000000"/>
                </a:solidFill>
                <a:highlight>
                  <a:srgbClr val="FFFFFF"/>
                </a:highlight>
                <a:latin typeface="Courier New"/>
                <a:ea typeface="Courier New"/>
                <a:cs typeface="Courier New"/>
                <a:sym typeface="Courier New"/>
              </a:rPr>
              <a:t>2</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style</a:t>
            </a:r>
            <a:r>
              <a:rPr lang="pt-BR" sz="1150">
                <a:solidFill>
                  <a:srgbClr val="0000CD"/>
                </a:solidFill>
                <a:latin typeface="Courier New"/>
                <a:ea typeface="Courier New"/>
                <a:cs typeface="Courier New"/>
                <a:sym typeface="Courier New"/>
              </a:rPr>
              <a:t>="order: 4"&gt;</a:t>
            </a:r>
            <a:r>
              <a:rPr lang="pt-BR" sz="1150">
                <a:solidFill>
                  <a:srgbClr val="000000"/>
                </a:solidFill>
                <a:highlight>
                  <a:srgbClr val="FFFFFF"/>
                </a:highlight>
                <a:latin typeface="Courier New"/>
                <a:ea typeface="Courier New"/>
                <a:cs typeface="Courier New"/>
                <a:sym typeface="Courier New"/>
              </a:rPr>
              <a:t>3</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style</a:t>
            </a:r>
            <a:r>
              <a:rPr lang="pt-BR" sz="1150">
                <a:solidFill>
                  <a:srgbClr val="0000CD"/>
                </a:solidFill>
                <a:latin typeface="Courier New"/>
                <a:ea typeface="Courier New"/>
                <a:cs typeface="Courier New"/>
                <a:sym typeface="Courier New"/>
              </a:rPr>
              <a:t>="order: 1"&gt;</a:t>
            </a:r>
            <a:r>
              <a:rPr lang="pt-BR" sz="1150">
                <a:solidFill>
                  <a:srgbClr val="000000"/>
                </a:solidFill>
                <a:highlight>
                  <a:srgbClr val="FFFFFF"/>
                </a:highlight>
                <a:latin typeface="Courier New"/>
                <a:ea typeface="Courier New"/>
                <a:cs typeface="Courier New"/>
                <a:sym typeface="Courier New"/>
              </a:rPr>
              <a:t>4</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A52A2A"/>
              </a:solidFill>
              <a:highlight>
                <a:srgbClr val="FFFFFF"/>
              </a:highlight>
              <a:latin typeface="Courier New"/>
              <a:ea typeface="Courier New"/>
              <a:cs typeface="Courier New"/>
              <a:sym typeface="Courier New"/>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p10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flex-grow</a:t>
            </a:r>
            <a:endParaRPr b="0" sz="2400">
              <a:solidFill>
                <a:srgbClr val="000000"/>
              </a:solidFill>
              <a:highlight>
                <a:srgbClr val="FFFFFF"/>
              </a:highlight>
              <a:latin typeface="Arial"/>
              <a:ea typeface="Arial"/>
              <a:cs typeface="Arial"/>
              <a:sym typeface="Arial"/>
            </a:endParaRPr>
          </a:p>
        </p:txBody>
      </p:sp>
      <p:pic>
        <p:nvPicPr>
          <p:cNvPr id="764" name="Google Shape;764;p107"/>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65" name="Google Shape;765;p107"/>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flex-grow especifica quanto um item flexível crescerá em relação ao restante dos itens flexíveis.</a:t>
            </a:r>
            <a:endParaRPr/>
          </a:p>
          <a:p>
            <a:pPr indent="0" lvl="0" marL="0" rtl="0" algn="just">
              <a:spcBef>
                <a:spcPts val="1200"/>
              </a:spcBef>
              <a:spcAft>
                <a:spcPts val="1200"/>
              </a:spcAft>
              <a:buNone/>
            </a:pPr>
            <a:r>
              <a:rPr lang="pt-BR"/>
              <a:t>O valor deve ser um número, o valor padrão é 0.</a:t>
            </a:r>
            <a:endParaRPr/>
          </a:p>
        </p:txBody>
      </p:sp>
      <p:sp>
        <p:nvSpPr>
          <p:cNvPr id="766" name="Google Shape;766;p107"/>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class</a:t>
            </a:r>
            <a:r>
              <a:rPr lang="pt-BR" sz="1150">
                <a:solidFill>
                  <a:srgbClr val="0000CD"/>
                </a:solidFill>
                <a:latin typeface="Courier New"/>
                <a:ea typeface="Courier New"/>
                <a:cs typeface="Courier New"/>
                <a:sym typeface="Courier New"/>
              </a:rPr>
              <a:t>="flex-container"&gt;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style</a:t>
            </a:r>
            <a:r>
              <a:rPr lang="pt-BR" sz="1150">
                <a:solidFill>
                  <a:srgbClr val="0000CD"/>
                </a:solidFill>
                <a:latin typeface="Courier New"/>
                <a:ea typeface="Courier New"/>
                <a:cs typeface="Courier New"/>
                <a:sym typeface="Courier New"/>
              </a:rPr>
              <a:t>="flex-grow: 1"&gt;</a:t>
            </a:r>
            <a:r>
              <a:rPr lang="pt-BR" sz="1150">
                <a:solidFill>
                  <a:srgbClr val="000000"/>
                </a:solidFill>
                <a:highlight>
                  <a:srgbClr val="FFFFFF"/>
                </a:highlight>
                <a:latin typeface="Courier New"/>
                <a:ea typeface="Courier New"/>
                <a:cs typeface="Courier New"/>
                <a:sym typeface="Courier New"/>
              </a:rPr>
              <a:t>1</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style</a:t>
            </a:r>
            <a:r>
              <a:rPr lang="pt-BR" sz="1150">
                <a:solidFill>
                  <a:srgbClr val="0000CD"/>
                </a:solidFill>
                <a:latin typeface="Courier New"/>
                <a:ea typeface="Courier New"/>
                <a:cs typeface="Courier New"/>
                <a:sym typeface="Courier New"/>
              </a:rPr>
              <a:t>="flex-grow: 1"&gt;</a:t>
            </a:r>
            <a:r>
              <a:rPr lang="pt-BR" sz="1150">
                <a:solidFill>
                  <a:srgbClr val="000000"/>
                </a:solidFill>
                <a:highlight>
                  <a:srgbClr val="FFFFFF"/>
                </a:highlight>
                <a:latin typeface="Courier New"/>
                <a:ea typeface="Courier New"/>
                <a:cs typeface="Courier New"/>
                <a:sym typeface="Courier New"/>
              </a:rPr>
              <a:t>2</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style</a:t>
            </a:r>
            <a:r>
              <a:rPr lang="pt-BR" sz="1150">
                <a:solidFill>
                  <a:srgbClr val="0000CD"/>
                </a:solidFill>
                <a:latin typeface="Courier New"/>
                <a:ea typeface="Courier New"/>
                <a:cs typeface="Courier New"/>
                <a:sym typeface="Courier New"/>
              </a:rPr>
              <a:t>="flex-grow: 8"&gt;</a:t>
            </a:r>
            <a:r>
              <a:rPr lang="pt-BR" sz="1150">
                <a:solidFill>
                  <a:srgbClr val="000000"/>
                </a:solidFill>
                <a:highlight>
                  <a:srgbClr val="FFFFFF"/>
                </a:highlight>
                <a:latin typeface="Courier New"/>
                <a:ea typeface="Courier New"/>
                <a:cs typeface="Courier New"/>
                <a:sym typeface="Courier New"/>
              </a:rPr>
              <a:t>3</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10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flex-shrink</a:t>
            </a:r>
            <a:endParaRPr b="0" sz="2400">
              <a:solidFill>
                <a:srgbClr val="000000"/>
              </a:solidFill>
              <a:highlight>
                <a:srgbClr val="FFFFFF"/>
              </a:highlight>
              <a:latin typeface="Arial"/>
              <a:ea typeface="Arial"/>
              <a:cs typeface="Arial"/>
              <a:sym typeface="Arial"/>
            </a:endParaRPr>
          </a:p>
        </p:txBody>
      </p:sp>
      <p:pic>
        <p:nvPicPr>
          <p:cNvPr id="772" name="Google Shape;772;p108"/>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73" name="Google Shape;773;p108"/>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flex-shrink especifica o quanto um item flexível diminuirá em relação ao restante dos itens flexíveis.</a:t>
            </a:r>
            <a:endParaRPr/>
          </a:p>
          <a:p>
            <a:pPr indent="0" lvl="0" marL="0" rtl="0" algn="just">
              <a:spcBef>
                <a:spcPts val="1200"/>
              </a:spcBef>
              <a:spcAft>
                <a:spcPts val="1200"/>
              </a:spcAft>
              <a:buNone/>
            </a:pPr>
            <a:r>
              <a:rPr lang="pt-BR"/>
              <a:t>O valor deve ser um número, o valor padrão é 1.</a:t>
            </a:r>
            <a:endParaRPr/>
          </a:p>
        </p:txBody>
      </p:sp>
      <p:sp>
        <p:nvSpPr>
          <p:cNvPr id="774" name="Google Shape;774;p108"/>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fontScale="92500" lnSpcReduction="20000"/>
          </a:bodyPr>
          <a:lstStyle/>
          <a:p>
            <a:pPr indent="0" lvl="0" marL="0" rtl="0" algn="just">
              <a:spcBef>
                <a:spcPts val="0"/>
              </a:spcBef>
              <a:spcAft>
                <a:spcPts val="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class</a:t>
            </a:r>
            <a:r>
              <a:rPr lang="pt-BR" sz="1150">
                <a:solidFill>
                  <a:srgbClr val="0000CD"/>
                </a:solidFill>
                <a:latin typeface="Courier New"/>
                <a:ea typeface="Courier New"/>
                <a:cs typeface="Courier New"/>
                <a:sym typeface="Courier New"/>
              </a:rPr>
              <a:t>="flex-container"&gt;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1</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2</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style</a:t>
            </a:r>
            <a:r>
              <a:rPr lang="pt-BR" sz="1150">
                <a:solidFill>
                  <a:srgbClr val="0000CD"/>
                </a:solidFill>
                <a:latin typeface="Courier New"/>
                <a:ea typeface="Courier New"/>
                <a:cs typeface="Courier New"/>
                <a:sym typeface="Courier New"/>
              </a:rPr>
              <a:t>="flex-shrink: 0"&gt;</a:t>
            </a:r>
            <a:r>
              <a:rPr lang="pt-BR" sz="1150">
                <a:solidFill>
                  <a:srgbClr val="000000"/>
                </a:solidFill>
                <a:highlight>
                  <a:srgbClr val="FFFFFF"/>
                </a:highlight>
                <a:latin typeface="Courier New"/>
                <a:ea typeface="Courier New"/>
                <a:cs typeface="Courier New"/>
                <a:sym typeface="Courier New"/>
              </a:rPr>
              <a:t>3</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10</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sp>
        <p:nvSpPr>
          <p:cNvPr id="779" name="Google Shape;779;p10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flex</a:t>
            </a:r>
            <a:endParaRPr b="0" sz="2400">
              <a:solidFill>
                <a:srgbClr val="000000"/>
              </a:solidFill>
              <a:highlight>
                <a:srgbClr val="FFFFFF"/>
              </a:highlight>
              <a:latin typeface="Arial"/>
              <a:ea typeface="Arial"/>
              <a:cs typeface="Arial"/>
              <a:sym typeface="Arial"/>
            </a:endParaRPr>
          </a:p>
        </p:txBody>
      </p:sp>
      <p:pic>
        <p:nvPicPr>
          <p:cNvPr id="780" name="Google Shape;780;p109"/>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81" name="Google Shape;781;p109"/>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A propriedade flex é uma propriedade abreviada para as propriedades flex-grow, flex-shrink e flex-basis.</a:t>
            </a:r>
            <a:endParaRPr/>
          </a:p>
        </p:txBody>
      </p:sp>
      <p:sp>
        <p:nvSpPr>
          <p:cNvPr id="782" name="Google Shape;782;p109"/>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class</a:t>
            </a:r>
            <a:r>
              <a:rPr lang="pt-BR" sz="1150">
                <a:solidFill>
                  <a:srgbClr val="0000CD"/>
                </a:solidFill>
                <a:latin typeface="Courier New"/>
                <a:ea typeface="Courier New"/>
                <a:cs typeface="Courier New"/>
                <a:sym typeface="Courier New"/>
              </a:rPr>
              <a:t>="flex-container"&gt;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1</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2</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style</a:t>
            </a:r>
            <a:r>
              <a:rPr lang="pt-BR" sz="1150">
                <a:solidFill>
                  <a:srgbClr val="0000CD"/>
                </a:solidFill>
                <a:latin typeface="Courier New"/>
                <a:ea typeface="Courier New"/>
                <a:cs typeface="Courier New"/>
                <a:sym typeface="Courier New"/>
              </a:rPr>
              <a:t>="flex: 0 0 200px"&gt;</a:t>
            </a:r>
            <a:r>
              <a:rPr lang="pt-BR" sz="1150">
                <a:solidFill>
                  <a:srgbClr val="000000"/>
                </a:solidFill>
                <a:highlight>
                  <a:srgbClr val="FFFFFF"/>
                </a:highlight>
                <a:latin typeface="Courier New"/>
                <a:ea typeface="Courier New"/>
                <a:cs typeface="Courier New"/>
                <a:sym typeface="Courier New"/>
              </a:rPr>
              <a:t>3</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4</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6" name="Shape 786"/>
        <p:cNvGrpSpPr/>
        <p:nvPr/>
      </p:nvGrpSpPr>
      <p:grpSpPr>
        <a:xfrm>
          <a:off x="0" y="0"/>
          <a:ext cx="0" cy="0"/>
          <a:chOff x="0" y="0"/>
          <a:chExt cx="0" cy="0"/>
        </a:xfrm>
      </p:grpSpPr>
      <p:sp>
        <p:nvSpPr>
          <p:cNvPr id="787" name="Google Shape;787;p11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A propriedade align-self</a:t>
            </a:r>
            <a:endParaRPr b="0" sz="2400">
              <a:solidFill>
                <a:srgbClr val="000000"/>
              </a:solidFill>
              <a:highlight>
                <a:srgbClr val="FFFFFF"/>
              </a:highlight>
              <a:latin typeface="Arial"/>
              <a:ea typeface="Arial"/>
              <a:cs typeface="Arial"/>
              <a:sym typeface="Arial"/>
            </a:endParaRPr>
          </a:p>
        </p:txBody>
      </p:sp>
      <p:pic>
        <p:nvPicPr>
          <p:cNvPr id="788" name="Google Shape;788;p110"/>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89" name="Google Shape;789;p110"/>
          <p:cNvSpPr txBox="1"/>
          <p:nvPr>
            <p:ph idx="1" type="body"/>
          </p:nvPr>
        </p:nvSpPr>
        <p:spPr>
          <a:xfrm>
            <a:off x="729450" y="2155075"/>
            <a:ext cx="42054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a:t>A propriedade align-self especifica o alinhamento do item selecionado dentro do contêiner flexível.</a:t>
            </a:r>
            <a:endParaRPr/>
          </a:p>
          <a:p>
            <a:pPr indent="0" lvl="0" marL="0" rtl="0" algn="just">
              <a:spcBef>
                <a:spcPts val="1200"/>
              </a:spcBef>
              <a:spcAft>
                <a:spcPts val="0"/>
              </a:spcAft>
              <a:buNone/>
            </a:pPr>
            <a:r>
              <a:rPr lang="pt-BR"/>
              <a:t>A propriedade align-self substitui o alinhamento padrão definido pela propriedade align-items do contêiner.</a:t>
            </a:r>
            <a:endParaRPr/>
          </a:p>
          <a:p>
            <a:pPr indent="0" lvl="0" marL="0" rtl="0" algn="just">
              <a:spcBef>
                <a:spcPts val="1200"/>
              </a:spcBef>
              <a:spcAft>
                <a:spcPts val="1200"/>
              </a:spcAft>
              <a:buNone/>
            </a:pPr>
            <a:r>
              <a:t/>
            </a:r>
            <a:endParaRPr/>
          </a:p>
        </p:txBody>
      </p:sp>
      <p:sp>
        <p:nvSpPr>
          <p:cNvPr id="790" name="Google Shape;790;p110"/>
          <p:cNvSpPr txBox="1"/>
          <p:nvPr>
            <p:ph idx="1" type="body"/>
          </p:nvPr>
        </p:nvSpPr>
        <p:spPr>
          <a:xfrm>
            <a:off x="4934850" y="2155075"/>
            <a:ext cx="3885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class</a:t>
            </a:r>
            <a:r>
              <a:rPr lang="pt-BR" sz="1150">
                <a:solidFill>
                  <a:srgbClr val="0000CD"/>
                </a:solidFill>
                <a:latin typeface="Courier New"/>
                <a:ea typeface="Courier New"/>
                <a:cs typeface="Courier New"/>
                <a:sym typeface="Courier New"/>
              </a:rPr>
              <a:t>="flex-container"&gt;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1</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2</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FF0000"/>
                </a:solidFill>
                <a:latin typeface="Courier New"/>
                <a:ea typeface="Courier New"/>
                <a:cs typeface="Courier New"/>
                <a:sym typeface="Courier New"/>
              </a:rPr>
              <a:t> style</a:t>
            </a:r>
            <a:r>
              <a:rPr lang="pt-BR" sz="1150">
                <a:solidFill>
                  <a:srgbClr val="0000CD"/>
                </a:solidFill>
                <a:latin typeface="Courier New"/>
                <a:ea typeface="Courier New"/>
                <a:cs typeface="Courier New"/>
                <a:sym typeface="Courier New"/>
              </a:rPr>
              <a:t>="align-self: center"&gt;</a:t>
            </a:r>
            <a:r>
              <a:rPr lang="pt-BR" sz="1150">
                <a:solidFill>
                  <a:srgbClr val="000000"/>
                </a:solidFill>
                <a:highlight>
                  <a:srgbClr val="FFFFFF"/>
                </a:highlight>
                <a:latin typeface="Courier New"/>
                <a:ea typeface="Courier New"/>
                <a:cs typeface="Courier New"/>
                <a:sym typeface="Courier New"/>
              </a:rPr>
              <a:t>3</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0"/>
              </a:spcAft>
              <a:buNone/>
            </a:pPr>
            <a:r>
              <a:rPr lang="pt-BR" sz="1150">
                <a:solidFill>
                  <a:srgbClr val="000000"/>
                </a:solidFill>
                <a:highlight>
                  <a:srgbClr val="FFFFFF"/>
                </a:highlight>
                <a:latin typeface="Courier New"/>
                <a:ea typeface="Courier New"/>
                <a:cs typeface="Courier New"/>
                <a:sym typeface="Courier New"/>
              </a:rPr>
              <a:t>  </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r>
              <a:rPr lang="pt-BR" sz="1150">
                <a:solidFill>
                  <a:srgbClr val="000000"/>
                </a:solidFill>
                <a:highlight>
                  <a:srgbClr val="FFFFFF"/>
                </a:highlight>
                <a:latin typeface="Courier New"/>
                <a:ea typeface="Courier New"/>
                <a:cs typeface="Courier New"/>
                <a:sym typeface="Courier New"/>
              </a:rPr>
              <a:t>4</a:t>
            </a: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a:p>
            <a:pPr indent="0" lvl="0" marL="0" rtl="0" algn="just">
              <a:spcBef>
                <a:spcPts val="1200"/>
              </a:spcBef>
              <a:spcAft>
                <a:spcPts val="1200"/>
              </a:spcAft>
              <a:buNone/>
            </a:pPr>
            <a:r>
              <a:rPr lang="pt-BR" sz="1150">
                <a:solidFill>
                  <a:srgbClr val="0000CD"/>
                </a:solidFill>
                <a:latin typeface="Courier New"/>
                <a:ea typeface="Courier New"/>
                <a:cs typeface="Courier New"/>
                <a:sym typeface="Courier New"/>
              </a:rPr>
              <a:t>&lt;</a:t>
            </a:r>
            <a:r>
              <a:rPr lang="pt-BR" sz="1150">
                <a:solidFill>
                  <a:srgbClr val="A52A2A"/>
                </a:solidFill>
                <a:latin typeface="Courier New"/>
                <a:ea typeface="Courier New"/>
                <a:cs typeface="Courier New"/>
                <a:sym typeface="Courier New"/>
              </a:rPr>
              <a:t>/div</a:t>
            </a:r>
            <a:r>
              <a:rPr lang="pt-BR" sz="1150">
                <a:solidFill>
                  <a:srgbClr val="0000CD"/>
                </a:solidFill>
                <a:latin typeface="Courier New"/>
                <a:ea typeface="Courier New"/>
                <a:cs typeface="Courier New"/>
                <a:sym typeface="Courier New"/>
              </a:rPr>
              <a:t>&gt;</a:t>
            </a:r>
            <a:endParaRPr sz="1150">
              <a:solidFill>
                <a:srgbClr val="0000CD"/>
              </a:solidFill>
              <a:latin typeface="Courier New"/>
              <a:ea typeface="Courier New"/>
              <a:cs typeface="Courier New"/>
              <a:sym typeface="Courier New"/>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11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800"/>
              </a:spcBef>
              <a:spcAft>
                <a:spcPts val="800"/>
              </a:spcAft>
              <a:buNone/>
            </a:pPr>
            <a:r>
              <a:rPr b="0" lang="pt-BR" sz="3150">
                <a:solidFill>
                  <a:srgbClr val="000000"/>
                </a:solidFill>
                <a:highlight>
                  <a:srgbClr val="FFFFFF"/>
                </a:highlight>
                <a:latin typeface="Arial"/>
                <a:ea typeface="Arial"/>
                <a:cs typeface="Arial"/>
                <a:sym typeface="Arial"/>
              </a:rPr>
              <a:t>Layout do site</a:t>
            </a:r>
            <a:endParaRPr b="0" sz="2400">
              <a:solidFill>
                <a:srgbClr val="000000"/>
              </a:solidFill>
              <a:highlight>
                <a:srgbClr val="FFFFFF"/>
              </a:highlight>
              <a:latin typeface="Arial"/>
              <a:ea typeface="Arial"/>
              <a:cs typeface="Arial"/>
              <a:sym typeface="Arial"/>
            </a:endParaRPr>
          </a:p>
        </p:txBody>
      </p:sp>
      <p:pic>
        <p:nvPicPr>
          <p:cNvPr id="796" name="Google Shape;796;p111"/>
          <p:cNvPicPr preferRelativeResize="0"/>
          <p:nvPr/>
        </p:nvPicPr>
        <p:blipFill>
          <a:blip r:embed="rId3">
            <a:alphaModFix/>
          </a:blip>
          <a:stretch>
            <a:fillRect/>
          </a:stretch>
        </p:blipFill>
        <p:spPr>
          <a:xfrm>
            <a:off x="7724400" y="140749"/>
            <a:ext cx="1095798" cy="642051"/>
          </a:xfrm>
          <a:prstGeom prst="rect">
            <a:avLst/>
          </a:prstGeom>
          <a:noFill/>
          <a:ln>
            <a:noFill/>
          </a:ln>
          <a:effectLst>
            <a:outerShdw blurRad="57150" rotWithShape="0" algn="bl" dir="5400000" dist="19050">
              <a:srgbClr val="000000">
                <a:alpha val="50000"/>
              </a:srgbClr>
            </a:outerShdw>
          </a:effectLst>
        </p:spPr>
      </p:pic>
      <p:sp>
        <p:nvSpPr>
          <p:cNvPr id="797" name="Google Shape;797;p111"/>
          <p:cNvSpPr txBox="1"/>
          <p:nvPr>
            <p:ph idx="1" type="body"/>
          </p:nvPr>
        </p:nvSpPr>
        <p:spPr>
          <a:xfrm>
            <a:off x="729450" y="2155075"/>
            <a:ext cx="20940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t-BR"/>
              <a:t>Um site geralmente é dividido em cabeçalhos, menus, conteúdo e rodapé:</a:t>
            </a:r>
            <a:endParaRPr/>
          </a:p>
        </p:txBody>
      </p:sp>
      <p:pic>
        <p:nvPicPr>
          <p:cNvPr id="798" name="Google Shape;798;p111"/>
          <p:cNvPicPr preferRelativeResize="0"/>
          <p:nvPr/>
        </p:nvPicPr>
        <p:blipFill rotWithShape="1">
          <a:blip r:embed="rId4">
            <a:alphaModFix/>
          </a:blip>
          <a:srcRect b="22675" l="16783" r="17835" t="21002"/>
          <a:stretch/>
        </p:blipFill>
        <p:spPr>
          <a:xfrm>
            <a:off x="2927325" y="1837075"/>
            <a:ext cx="5978251" cy="28970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